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3" r:id="rId3"/>
    <p:sldId id="258" r:id="rId4"/>
    <p:sldId id="259" r:id="rId5"/>
    <p:sldId id="260" r:id="rId6"/>
    <p:sldId id="264" r:id="rId7"/>
    <p:sldId id="265" r:id="rId8"/>
    <p:sldId id="274" r:id="rId9"/>
    <p:sldId id="262" r:id="rId10"/>
    <p:sldId id="266" r:id="rId11"/>
    <p:sldId id="268" r:id="rId12"/>
    <p:sldId id="269" r:id="rId13"/>
    <p:sldId id="263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70" autoAdjust="0"/>
  </p:normalViewPr>
  <p:slideViewPr>
    <p:cSldViewPr>
      <p:cViewPr varScale="1">
        <p:scale>
          <a:sx n="101" d="100"/>
          <a:sy n="101" d="100"/>
        </p:scale>
        <p:origin x="2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691400-5D01-4AE9-A405-30EE5B03CBD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C053CB5-4F54-4D31-A046-DA4C3CED0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1400-5D01-4AE9-A405-30EE5B03CBD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CB5-4F54-4D31-A046-DA4C3CED0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1400-5D01-4AE9-A405-30EE5B03CBD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CB5-4F54-4D31-A046-DA4C3CED0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1400-5D01-4AE9-A405-30EE5B03CBD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CB5-4F54-4D31-A046-DA4C3CED0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1400-5D01-4AE9-A405-30EE5B03CBD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CB5-4F54-4D31-A046-DA4C3CED0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1400-5D01-4AE9-A405-30EE5B03CBD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CB5-4F54-4D31-A046-DA4C3CED0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1400-5D01-4AE9-A405-30EE5B03CBD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CB5-4F54-4D31-A046-DA4C3CED0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1400-5D01-4AE9-A405-30EE5B03CBD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CB5-4F54-4D31-A046-DA4C3CED0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1400-5D01-4AE9-A405-30EE5B03CBD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CB5-4F54-4D31-A046-DA4C3CED0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1400-5D01-4AE9-A405-30EE5B03CBD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CB5-4F54-4D31-A046-DA4C3CED0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1400-5D01-4AE9-A405-30EE5B03CBD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CB5-4F54-4D31-A046-DA4C3CED0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691400-5D01-4AE9-A405-30EE5B03CBD2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C053CB5-4F54-4D31-A046-DA4C3CED0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upload.wikimedia.org/wikipedia/commons/8/8a/US-FederalHousingAdmin-Logo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2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wmf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133600"/>
            <a:ext cx="3313355" cy="1702160"/>
          </a:xfrm>
        </p:spPr>
        <p:txBody>
          <a:bodyPr/>
          <a:lstStyle/>
          <a:p>
            <a:r>
              <a:rPr lang="en-US" dirty="0"/>
              <a:t>New Deal </a:t>
            </a:r>
          </a:p>
        </p:txBody>
      </p:sp>
      <p:pic>
        <p:nvPicPr>
          <p:cNvPr id="1026" name="Picture 2" descr="C:\Users\bsmud721\AppData\Local\Microsoft\Windows\Temporary Internet Files\Content.IE5\4L7CAJXN\MP9004011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2505075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smud721\AppData\Local\Microsoft\Windows\Temporary Internet Files\Content.IE5\UROC24FK\MP9004006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2495550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smud721\AppData\Local\Microsoft\Windows\Temporary Internet Files\Content.IE5\4L7CAJXN\MM900178220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52" y="1111615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smud721\AppData\Local\Microsoft\Windows\Temporary Internet Files\Content.IE5\UROC24FK\MM900178211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77" y="1111615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smud721\AppData\Local\Microsoft\Windows\Temporary Internet Files\Content.IE5\UROC24FK\MC90033999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52" y="948103"/>
            <a:ext cx="9652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3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1905000"/>
            <a:ext cx="81534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728" y="762000"/>
            <a:ext cx="70247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/>
              <a:t>Federal Housing Administration</a:t>
            </a:r>
            <a:br>
              <a:rPr lang="en-US" altLang="en-US" sz="3600" dirty="0"/>
            </a:br>
            <a:r>
              <a:rPr lang="en-US" altLang="en-US" sz="3600" dirty="0"/>
              <a:t>FHA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Made affordable home loans available to a greater group of people</a:t>
            </a:r>
          </a:p>
          <a:p>
            <a:pPr eaLnBrk="1" hangingPunct="1"/>
            <a:r>
              <a:rPr lang="en-US" altLang="en-US" sz="2800" dirty="0"/>
              <a:t>Kept interest rates down</a:t>
            </a:r>
          </a:p>
          <a:p>
            <a:pPr eaLnBrk="1" hangingPunct="1"/>
            <a:r>
              <a:rPr lang="en-US" altLang="en-US" sz="2800" dirty="0"/>
              <a:t>Helped repair older homes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  <p:pic>
        <p:nvPicPr>
          <p:cNvPr id="18437" name="Picture 5" descr="File:US-FederalHousingAdmin-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810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60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1600200"/>
            <a:ext cx="6934200" cy="4572000"/>
          </a:xfrm>
          <a:prstGeom prst="rect">
            <a:avLst/>
          </a:prstGeom>
          <a:solidFill>
            <a:srgbClr val="5F5F5F"/>
          </a:solidFill>
          <a:ln>
            <a:noFill/>
          </a:ln>
          <a:effectLst>
            <a:prstShdw prst="shdw17" dist="17961" dir="2700000">
              <a:srgbClr val="39393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72875" y="533400"/>
            <a:ext cx="6705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dirty="0"/>
              <a:t>Tennessee Valley Authority T.V.A.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The Tennessee River was transformed: </a:t>
            </a:r>
          </a:p>
        </p:txBody>
      </p:sp>
      <p:sp>
        <p:nvSpPr>
          <p:cNvPr id="20485" name="WordArt 5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6324600"/>
            <a:ext cx="900113" cy="31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New Deal</a:t>
            </a:r>
          </a:p>
        </p:txBody>
      </p:sp>
      <p:pic>
        <p:nvPicPr>
          <p:cNvPr id="20486" name="Picture 6" descr="bd05090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j029692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22098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2362200"/>
            <a:ext cx="7010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Stopped years of deforestation and soil erosion by replanting and soil conservation.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Built a series of dams and canals for flood prevention.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Hydro-electric power for homes and business.</a:t>
            </a:r>
          </a:p>
        </p:txBody>
      </p:sp>
    </p:spTree>
    <p:extLst>
      <p:ext uri="{BB962C8B-B14F-4D97-AF65-F5344CB8AC3E}">
        <p14:creationId xmlns:p14="http://schemas.microsoft.com/office/powerpoint/2010/main" val="20258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8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1000" y="2209800"/>
            <a:ext cx="6400800" cy="4038600"/>
          </a:xfrm>
          <a:prstGeom prst="rect">
            <a:avLst/>
          </a:prstGeom>
          <a:solidFill>
            <a:srgbClr val="5F5F5F"/>
          </a:solidFill>
          <a:ln>
            <a:noFill/>
          </a:ln>
          <a:effectLst>
            <a:prstShdw prst="shdw17" dist="17961" dir="2700000">
              <a:srgbClr val="39393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281113" y="609600"/>
            <a:ext cx="67056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dirty="0"/>
              <a:t>Rural Electrification Administration </a:t>
            </a:r>
            <a:br>
              <a:rPr lang="en-GB" altLang="en-US" sz="4000" dirty="0"/>
            </a:br>
            <a:r>
              <a:rPr lang="en-GB" altLang="en-US" sz="4000" dirty="0"/>
              <a:t>R.E.A.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	</a:t>
            </a:r>
          </a:p>
        </p:txBody>
      </p:sp>
      <p:sp>
        <p:nvSpPr>
          <p:cNvPr id="21509" name="WordArt 5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6324600"/>
            <a:ext cx="900113" cy="31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New Deal</a:t>
            </a:r>
          </a:p>
        </p:txBody>
      </p:sp>
      <p:pic>
        <p:nvPicPr>
          <p:cNvPr id="21510" name="Picture 6" descr="bd05090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6019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Brought Power to Rural areas /farms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Opened up rural areas to the world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Groups of farmers could get loans to set up electrical grid </a:t>
            </a:r>
          </a:p>
        </p:txBody>
      </p:sp>
      <p:pic>
        <p:nvPicPr>
          <p:cNvPr id="21512" name="Picture 10" descr="h2_R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762000"/>
            <a:ext cx="2857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rural_electrific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839929"/>
            <a:ext cx="3124200" cy="201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4" descr="rea-4%2520post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667000"/>
            <a:ext cx="29146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3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  <p:bldP spid="5018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281113" y="1219200"/>
            <a:ext cx="6872287" cy="541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742178" y="163899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Industry – N.I.R.A. (N.R.A.)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81200" y="1219200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The National Industrial Recovery Act established the National Recovery Administration: </a:t>
            </a:r>
          </a:p>
        </p:txBody>
      </p:sp>
      <p:sp>
        <p:nvSpPr>
          <p:cNvPr id="15365" name="WordArt 5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6324600"/>
            <a:ext cx="900113" cy="31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New Deal</a:t>
            </a:r>
          </a:p>
        </p:txBody>
      </p:sp>
      <p:pic>
        <p:nvPicPr>
          <p:cNvPr id="15366" name="Picture 8" descr="bd05168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32951"/>
            <a:ext cx="15144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852246" y="2356086"/>
            <a:ext cx="607255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Industry could establish codes of behavior for themselves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Industries could not encourage monopolies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Encouraged labor unions and collective bargaining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Banned yellow-dog contracts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Eventually declared unconstitutional and was replaced by the NLRB and the NLR Act-2</a:t>
            </a:r>
            <a:r>
              <a:rPr lang="en-GB" altLang="en-US" sz="2400" baseline="30000" dirty="0">
                <a:solidFill>
                  <a:schemeClr val="tx1"/>
                </a:solidFill>
              </a:rPr>
              <a:t>nd</a:t>
            </a:r>
            <a:r>
              <a:rPr lang="en-GB" altLang="en-US" sz="2400" dirty="0">
                <a:solidFill>
                  <a:schemeClr val="tx1"/>
                </a:solidFill>
              </a:rPr>
              <a:t> New Deal</a:t>
            </a:r>
          </a:p>
        </p:txBody>
      </p:sp>
    </p:spTree>
    <p:extLst>
      <p:ext uri="{BB962C8B-B14F-4D97-AF65-F5344CB8AC3E}">
        <p14:creationId xmlns:p14="http://schemas.microsoft.com/office/powerpoint/2010/main" val="5114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524000"/>
            <a:ext cx="5715000" cy="4267200"/>
          </a:xfrm>
          <a:prstGeom prst="rect">
            <a:avLst/>
          </a:prstGeom>
          <a:solidFill>
            <a:srgbClr val="5F5F5F"/>
          </a:solidFill>
          <a:ln>
            <a:noFill/>
          </a:ln>
          <a:effectLst>
            <a:prstShdw prst="shdw17" dist="17961" dir="2700000">
              <a:srgbClr val="39393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22531" name="Picture 1035" descr="investor-relations-l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7338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 </a:t>
            </a:r>
            <a:r>
              <a:rPr lang="en-GB" altLang="en-US" sz="3200" dirty="0"/>
              <a:t>Securities and Exchange Commission</a:t>
            </a:r>
            <a:br>
              <a:rPr lang="en-GB" altLang="en-US" sz="3200" dirty="0"/>
            </a:br>
            <a:r>
              <a:rPr lang="en-GB" altLang="en-US" sz="3200" dirty="0"/>
              <a:t>SEC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17526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/>
              <a:t>	Securities Act - 1934  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33400" y="2590800"/>
            <a:ext cx="4267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   </a:t>
            </a:r>
            <a:r>
              <a:rPr lang="en-GB" altLang="en-US" dirty="0"/>
              <a:t>Stricter federal rules for companies and stock exchanges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/>
              <a:t>   Companies had to be honest when providing information to investors</a:t>
            </a:r>
          </a:p>
        </p:txBody>
      </p:sp>
      <p:sp>
        <p:nvSpPr>
          <p:cNvPr id="22535" name="WordArt 11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6324600"/>
            <a:ext cx="900113" cy="31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New Deal</a:t>
            </a:r>
          </a:p>
        </p:txBody>
      </p:sp>
      <p:pic>
        <p:nvPicPr>
          <p:cNvPr id="22536" name="Picture 12" descr="bs0114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10200"/>
            <a:ext cx="1681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 descr="bs00458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00600"/>
            <a:ext cx="13128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3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752600"/>
            <a:ext cx="6705600" cy="4572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535070" y="729049"/>
            <a:ext cx="7086600" cy="1143000"/>
          </a:xfrm>
        </p:spPr>
        <p:txBody>
          <a:bodyPr/>
          <a:lstStyle/>
          <a:p>
            <a:pPr eaLnBrk="1" hangingPunct="1"/>
            <a:r>
              <a:rPr lang="en-GB" altLang="en-US" sz="3200" dirty="0"/>
              <a:t>National Labor Relations Board</a:t>
            </a:r>
            <a:br>
              <a:rPr lang="en-GB" altLang="en-US" sz="3200" dirty="0"/>
            </a:br>
            <a:r>
              <a:rPr lang="en-GB" altLang="en-US" sz="3200" dirty="0"/>
              <a:t>NLRB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57150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	</a:t>
            </a:r>
            <a:r>
              <a:rPr lang="en-GB" altLang="en-US" dirty="0">
                <a:solidFill>
                  <a:schemeClr val="tx1"/>
                </a:solidFill>
              </a:rPr>
              <a:t>Workers could start a union- had right to bargain collectively and strike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	Gov’t would regulate management &amp; unions to prevent abuses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</a:rPr>
              <a:t>Took place of NIRA rules after being ruled unconstitutional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557" name="WordArt 5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6324600"/>
            <a:ext cx="900113" cy="31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New Deal</a:t>
            </a:r>
          </a:p>
        </p:txBody>
      </p:sp>
      <p:pic>
        <p:nvPicPr>
          <p:cNvPr id="23558" name="Picture 6" descr="bd05168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44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BD07159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19400"/>
            <a:ext cx="173831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90600" y="1828800"/>
            <a:ext cx="6248400" cy="3200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15907" y="62813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Industry – Fair </a:t>
            </a:r>
            <a:r>
              <a:rPr lang="en-GB" altLang="en-US" dirty="0" err="1"/>
              <a:t>Labor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dirty="0"/>
              <a:t>			Standards Act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43000" y="17526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</a:rPr>
              <a:t>Standards for workers:</a:t>
            </a:r>
          </a:p>
        </p:txBody>
      </p:sp>
      <p:sp>
        <p:nvSpPr>
          <p:cNvPr id="24581" name="WordArt 5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6324600"/>
            <a:ext cx="900113" cy="31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New Deal</a:t>
            </a:r>
          </a:p>
        </p:txBody>
      </p:sp>
      <p:pic>
        <p:nvPicPr>
          <p:cNvPr id="24582" name="Picture 6" descr="bd05168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32" y="-22654"/>
            <a:ext cx="15144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66800" y="2362200"/>
            <a:ext cx="5943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</a:rPr>
              <a:t>Set a minimum wage of 40 cents an hour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</a:rPr>
              <a:t>Set a maximum working week of 40 hours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</a:rPr>
              <a:t>Banned child labor </a:t>
            </a:r>
          </a:p>
        </p:txBody>
      </p:sp>
      <p:pic>
        <p:nvPicPr>
          <p:cNvPr id="24584" name="Picture 11" descr="bs00005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71800"/>
            <a:ext cx="14620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50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8600" y="1698625"/>
            <a:ext cx="6248400" cy="411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21898"/>
            <a:ext cx="5257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800" b="1" dirty="0"/>
              <a:t>Federal Deposit Insurance Corporation</a:t>
            </a:r>
            <a:br>
              <a:rPr lang="en-GB" altLang="en-US" sz="2800" b="1" dirty="0"/>
            </a:br>
            <a:endParaRPr lang="en-GB" altLang="en-US" sz="2800" b="1" dirty="0"/>
          </a:p>
        </p:txBody>
      </p:sp>
      <p:pic>
        <p:nvPicPr>
          <p:cNvPr id="25604" name="Picture 3" descr="bs0060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1641231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Banking Acts 1933 and 1935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5108" y="2376606"/>
            <a:ext cx="5715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tx1"/>
                </a:solidFill>
              </a:rPr>
              <a:t>Investors’ deposits insured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tx1"/>
                </a:solidFill>
              </a:rPr>
              <a:t>Monitored soundness of banks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tx1"/>
                </a:solidFill>
              </a:rPr>
              <a:t>People trusted banks – put money back.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chemeClr val="tx1"/>
                </a:solidFill>
              </a:rPr>
              <a:t>Also for Credit Unions and Savings and Loans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5800" y="35814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25608" name="Picture 11" descr="pe0767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26206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WordArt 1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6324600"/>
            <a:ext cx="900113" cy="31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New Deal</a:t>
            </a:r>
          </a:p>
        </p:txBody>
      </p:sp>
      <p:pic>
        <p:nvPicPr>
          <p:cNvPr id="25610" name="Picture 1037" descr="swiss-federal-bank-zurich-1000-7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600200"/>
            <a:ext cx="311467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039" descr="FDIC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922962"/>
            <a:ext cx="2362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6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  <p:bldP spid="512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Impact of the New Deal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7772400" cy="4114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Social Security – allows people to retire</a:t>
            </a:r>
          </a:p>
          <a:p>
            <a:pPr eaLnBrk="1" hangingPunct="1"/>
            <a:r>
              <a:rPr lang="en-US" altLang="en-US" sz="2800" dirty="0"/>
              <a:t>SEC – Polices stocks &amp; securities</a:t>
            </a:r>
          </a:p>
          <a:p>
            <a:pPr eaLnBrk="1" hangingPunct="1"/>
            <a:r>
              <a:rPr lang="en-US" altLang="en-US" sz="2800" dirty="0"/>
              <a:t>AAA- Still have farm subsidies</a:t>
            </a:r>
          </a:p>
          <a:p>
            <a:pPr eaLnBrk="1" hangingPunct="1"/>
            <a:r>
              <a:rPr lang="en-US" altLang="en-US" sz="2800" dirty="0"/>
              <a:t>FDIC – faith in banks</a:t>
            </a:r>
          </a:p>
          <a:p>
            <a:pPr eaLnBrk="1" hangingPunct="1"/>
            <a:r>
              <a:rPr lang="en-US" altLang="en-US" sz="2800" dirty="0"/>
              <a:t>NLRB &amp; 40 hour week – workers still have rights to unionize/ get paid for over 40 hours of work</a:t>
            </a:r>
          </a:p>
          <a:p>
            <a:pPr eaLnBrk="1" hangingPunct="1"/>
            <a:r>
              <a:rPr lang="en-US" altLang="en-US" sz="2800" dirty="0"/>
              <a:t>FHA-  Help w/ poor getting housing</a:t>
            </a:r>
          </a:p>
        </p:txBody>
      </p:sp>
      <p:pic>
        <p:nvPicPr>
          <p:cNvPr id="28676" name="Picture 5" descr="0511-0905-2016-1540_Old_Man_Walking_with_a_Cane_clipart_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1644"/>
            <a:ext cx="2133600" cy="234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552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rgbClr val="00FF00"/>
                </a:solidFill>
              </a:rPr>
              <a:t>Success</a:t>
            </a:r>
            <a:r>
              <a:rPr lang="en-GB" altLang="en-US" dirty="0"/>
              <a:t> or </a:t>
            </a:r>
            <a:r>
              <a:rPr lang="en-GB" altLang="en-US" dirty="0">
                <a:solidFill>
                  <a:srgbClr val="FF3300"/>
                </a:solidFill>
              </a:rPr>
              <a:t>Failure</a:t>
            </a:r>
            <a:r>
              <a:rPr lang="en-GB" altLang="en-US" dirty="0"/>
              <a:t>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38862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Reduced unemployment by 7 million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Made workers feel better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The Stock Market and banks recovered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Built Infrastructure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Many programs/  products of programs -  still exist today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724400" y="1524000"/>
            <a:ext cx="3810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Still 6 million out of work in 1941.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African Americans &amp; women gained little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Some programs declared unconstitutional by courts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Roosevelt tried to cheat system by “packing Supreme Court”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Didn’t get us out of Depression</a:t>
            </a:r>
          </a:p>
        </p:txBody>
      </p:sp>
      <p:pic>
        <p:nvPicPr>
          <p:cNvPr id="27653" name="Picture 10" descr="j0078739"/>
          <p:cNvPicPr>
            <a:picLocks noChangeAspect="1" noChangeArrowheads="1"/>
          </p:cNvPicPr>
          <p:nvPr/>
        </p:nvPicPr>
        <p:blipFill>
          <a:blip r:embed="rId2" cstate="print">
            <a:lum bright="60000" contrast="-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6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j0078722"/>
          <p:cNvPicPr>
            <a:picLocks noChangeAspect="1" noChangeArrowheads="1"/>
          </p:cNvPicPr>
          <p:nvPr/>
        </p:nvPicPr>
        <p:blipFill>
          <a:blip r:embed="rId3" cstate="print">
            <a:lum bright="48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 autoUpdateAnimBg="0"/>
      <p:bldP spid="266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501"/>
            <a:ext cx="7772400" cy="1143000"/>
          </a:xfrm>
        </p:spPr>
        <p:txBody>
          <a:bodyPr/>
          <a:lstStyle/>
          <a:p>
            <a:pPr>
              <a:defRPr/>
            </a:pPr>
            <a:r>
              <a:rPr dirty="0"/>
              <a:t>Purposes of the New Deal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95275" y="1143000"/>
            <a:ext cx="4937125" cy="529748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75"/>
              </a:spcBef>
              <a:defRPr/>
            </a:pPr>
            <a:r>
              <a:rPr lang="en-US" sz="2800" b="1" dirty="0">
                <a:solidFill>
                  <a:schemeClr val="tx1"/>
                </a:solidFill>
              </a:rPr>
              <a:t>Relief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 to provide jobs for the unemployed and to protect farmers from foreclosure</a:t>
            </a:r>
          </a:p>
          <a:p>
            <a:pPr lvl="1">
              <a:spcBef>
                <a:spcPts val="675"/>
              </a:spcBef>
              <a:defRPr/>
            </a:pPr>
            <a:r>
              <a:rPr lang="en-US" u="sng" dirty="0">
                <a:solidFill>
                  <a:schemeClr val="tx1"/>
                </a:solidFill>
              </a:rPr>
              <a:t>Direct aid to people and farmers</a:t>
            </a:r>
          </a:p>
          <a:p>
            <a:pPr>
              <a:spcBef>
                <a:spcPts val="675"/>
              </a:spcBef>
              <a:defRPr/>
            </a:pPr>
            <a:r>
              <a:rPr lang="en-US" sz="2800" b="1" dirty="0">
                <a:solidFill>
                  <a:schemeClr val="tx1"/>
                </a:solidFill>
              </a:rPr>
              <a:t>Recovery</a:t>
            </a:r>
            <a:r>
              <a:rPr lang="en-US" sz="2800" dirty="0">
                <a:solidFill>
                  <a:schemeClr val="tx1"/>
                </a:solidFill>
              </a:rPr>
              <a:t>: to get the economy back into high gear</a:t>
            </a:r>
          </a:p>
          <a:p>
            <a:pPr lvl="1">
              <a:spcBef>
                <a:spcPts val="675"/>
              </a:spcBef>
              <a:defRPr/>
            </a:pPr>
            <a:r>
              <a:rPr lang="en-US" u="sng" dirty="0">
                <a:solidFill>
                  <a:schemeClr val="tx1"/>
                </a:solidFill>
              </a:rPr>
              <a:t>Back to prosperity</a:t>
            </a:r>
            <a:endParaRPr lang="en-US" sz="2800" u="sng" dirty="0">
              <a:solidFill>
                <a:schemeClr val="tx1"/>
              </a:solidFill>
            </a:endParaRPr>
          </a:p>
          <a:p>
            <a:pPr>
              <a:spcBef>
                <a:spcPts val="675"/>
              </a:spcBef>
              <a:defRPr/>
            </a:pPr>
            <a:r>
              <a:rPr lang="en-US" sz="2800" b="1" dirty="0">
                <a:solidFill>
                  <a:schemeClr val="tx1"/>
                </a:solidFill>
              </a:rPr>
              <a:t>Reform</a:t>
            </a:r>
            <a:r>
              <a:rPr lang="en-US" sz="2800" dirty="0">
                <a:solidFill>
                  <a:schemeClr val="tx1"/>
                </a:solidFill>
              </a:rPr>
              <a:t>: To regulate banks, to abolish child labor, and to conserve farm lands</a:t>
            </a:r>
          </a:p>
          <a:p>
            <a:pPr lvl="1">
              <a:spcBef>
                <a:spcPts val="675"/>
              </a:spcBef>
              <a:defRPr/>
            </a:pPr>
            <a:r>
              <a:rPr lang="en-US" u="sng" dirty="0">
                <a:solidFill>
                  <a:schemeClr val="tx1"/>
                </a:solidFill>
              </a:rPr>
              <a:t>Change of laws to make sure the Great Depression doesn’t happen again</a:t>
            </a:r>
          </a:p>
        </p:txBody>
      </p:sp>
      <p:pic>
        <p:nvPicPr>
          <p:cNvPr id="24580" name="Picture 6" descr="coaz4d_im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400" y="1357313"/>
            <a:ext cx="38354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43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862" y="0"/>
            <a:ext cx="93503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		</a:t>
            </a:r>
            <a:r>
              <a:rPr dirty="0">
                <a:solidFill>
                  <a:schemeClr val="tx1"/>
                </a:solidFill>
              </a:rPr>
              <a:t>Criticisms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96863" y="1095375"/>
            <a:ext cx="8615362" cy="54864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Conservative opponents said the New Deal went too far: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It was socialism (killed individualism)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It added to the national debt ($35 billion)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It wasted money on relief and encouraged idleness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It violated the constitution &amp; states rights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It increased the power of the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Presidency (FDR was reaching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toward dictatorship, Congress a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rubber stamp, independence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of judiciary threatened,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separation of powers shattered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6868" name="Picture 4" descr="http://fratres.files.wordpress.com/2008/11/socialis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9650" y="3705225"/>
            <a:ext cx="252571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683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log.heritage.org/wp-content/uploads/2009/01/nd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538912" cy="595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480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1000" y="1447800"/>
            <a:ext cx="6400800" cy="4800600"/>
          </a:xfrm>
          <a:prstGeom prst="rect">
            <a:avLst/>
          </a:prstGeom>
          <a:solidFill>
            <a:srgbClr val="5F5F5F"/>
          </a:solidFill>
          <a:ln>
            <a:noFill/>
          </a:ln>
          <a:effectLst>
            <a:prstShdw prst="shdw17" dist="17961" dir="2700000">
              <a:srgbClr val="39393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705600" cy="1143000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Bank Holiday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	March 6, 1933</a:t>
            </a:r>
          </a:p>
        </p:txBody>
      </p:sp>
      <p:sp>
        <p:nvSpPr>
          <p:cNvPr id="10245" name="WordArt 5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6324600"/>
            <a:ext cx="900113" cy="31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New Deal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33400" y="2514600"/>
            <a:ext cx="60198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Closed all banks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Government investigated the banks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Only those deemed sound could re-open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Designed to improve people’s trust in banks</a:t>
            </a:r>
          </a:p>
        </p:txBody>
      </p:sp>
      <p:pic>
        <p:nvPicPr>
          <p:cNvPr id="10247" name="Picture 10" descr="Door of a bank vault or sa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25266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Stack of Paper Money and Some Coi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53357"/>
            <a:ext cx="2438400" cy="180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9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1447800"/>
            <a:ext cx="6400800" cy="4800600"/>
          </a:xfrm>
          <a:prstGeom prst="rect">
            <a:avLst/>
          </a:prstGeom>
          <a:solidFill>
            <a:srgbClr val="5F5F5F"/>
          </a:solidFill>
          <a:ln>
            <a:noFill/>
          </a:ln>
          <a:effectLst>
            <a:prstShdw prst="shdw17" dist="17961" dir="2700000">
              <a:srgbClr val="39393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411892"/>
            <a:ext cx="6705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dirty="0"/>
              <a:t>Civilian Conservation Corps</a:t>
            </a:r>
            <a:br>
              <a:rPr lang="en-GB" altLang="en-US" sz="3600" dirty="0"/>
            </a:br>
            <a:r>
              <a:rPr lang="en-GB" altLang="en-US" sz="3600" dirty="0"/>
              <a:t>C.C.C.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5715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	</a:t>
            </a:r>
            <a:r>
              <a:rPr lang="en-GB" altLang="en-US" dirty="0"/>
              <a:t>The first New Deal project introduced in March 1933</a:t>
            </a:r>
          </a:p>
        </p:txBody>
      </p:sp>
      <p:sp>
        <p:nvSpPr>
          <p:cNvPr id="11269" name="WordArt 5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6324600"/>
            <a:ext cx="900113" cy="31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New Deal</a:t>
            </a:r>
          </a:p>
        </p:txBody>
      </p:sp>
      <p:pic>
        <p:nvPicPr>
          <p:cNvPr id="11270" name="Picture 6" descr="bd05090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j03320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76450"/>
            <a:ext cx="18129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33400" y="2895600"/>
            <a:ext cx="6019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Created work for 2.5 million unemployed workers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Led to tree planting and soil conservation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Bridges, dams, nature trails and picnic areas were built</a:t>
            </a:r>
          </a:p>
        </p:txBody>
      </p:sp>
    </p:spTree>
    <p:extLst>
      <p:ext uri="{BB962C8B-B14F-4D97-AF65-F5344CB8AC3E}">
        <p14:creationId xmlns:p14="http://schemas.microsoft.com/office/powerpoint/2010/main" val="16627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6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28600" y="2133600"/>
            <a:ext cx="7010400" cy="2438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Federal Emergency Relief Agency</a:t>
            </a:r>
            <a:br>
              <a:rPr lang="en-GB" altLang="en-US" dirty="0"/>
            </a:br>
            <a:r>
              <a:rPr lang="en-GB" altLang="en-US" dirty="0"/>
              <a:t>FERA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655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$500 million given directly to state governments for unemployed and families</a:t>
            </a:r>
          </a:p>
        </p:txBody>
      </p:sp>
      <p:sp>
        <p:nvSpPr>
          <p:cNvPr id="12293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6324600"/>
            <a:ext cx="900113" cy="31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New Deal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7200" y="3124200"/>
            <a:ext cx="6553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Money given </a:t>
            </a:r>
            <a:r>
              <a:rPr lang="en-GB" altLang="en-US" sz="2800" u="sng" dirty="0">
                <a:solidFill>
                  <a:schemeClr val="tx1"/>
                </a:solidFill>
              </a:rPr>
              <a:t> directly </a:t>
            </a:r>
            <a:r>
              <a:rPr lang="en-GB" altLang="en-US" sz="2800" dirty="0">
                <a:solidFill>
                  <a:schemeClr val="tx1"/>
                </a:solidFill>
              </a:rPr>
              <a:t>to poor in </a:t>
            </a:r>
            <a:r>
              <a:rPr lang="en-GB" altLang="en-US" sz="2800" i="1" u="sng" dirty="0">
                <a:solidFill>
                  <a:schemeClr val="tx1"/>
                </a:solidFill>
              </a:rPr>
              <a:t>payments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Gave $3 billion to 1/6 population</a:t>
            </a:r>
          </a:p>
        </p:txBody>
      </p:sp>
      <p:pic>
        <p:nvPicPr>
          <p:cNvPr id="12295" name="Picture 10" descr="bd0695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26343"/>
            <a:ext cx="18145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7" descr="PE0250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152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5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7" grpId="0" build="allAtOnce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981200"/>
            <a:ext cx="6248400" cy="4343400"/>
          </a:xfrm>
          <a:prstGeom prst="rect">
            <a:avLst/>
          </a:prstGeom>
          <a:solidFill>
            <a:srgbClr val="5F5F5F"/>
          </a:solidFill>
          <a:ln>
            <a:noFill/>
          </a:ln>
          <a:effectLst>
            <a:prstShdw prst="shdw17" dist="17961" dir="2700000">
              <a:srgbClr val="39393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456038" y="637553"/>
            <a:ext cx="6858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dirty="0"/>
              <a:t>Public Works Administration</a:t>
            </a:r>
            <a:br>
              <a:rPr lang="en-GB" altLang="en-US" sz="3600" dirty="0"/>
            </a:br>
            <a:r>
              <a:rPr lang="en-GB" altLang="en-US" sz="3600" dirty="0"/>
              <a:t>P.W.A.</a:t>
            </a:r>
          </a:p>
        </p:txBody>
      </p:sp>
      <p:sp>
        <p:nvSpPr>
          <p:cNvPr id="16388" name="WordArt 5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6324600"/>
            <a:ext cx="900113" cy="31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New Deal</a:t>
            </a:r>
          </a:p>
        </p:txBody>
      </p:sp>
      <p:pic>
        <p:nvPicPr>
          <p:cNvPr id="16389" name="Picture 6" descr="bd05090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j01740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18208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04800" y="2362200"/>
            <a:ext cx="6096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Focused on unemployed skilled workers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Capital intensive rather than labor intensive – BIG projects-hired private companies to do the work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/>
              <a:t>Built hospitals, roads, schools, Chicago Sewer System, Navy Destroyers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2800" dirty="0"/>
          </a:p>
        </p:txBody>
      </p:sp>
      <p:pic>
        <p:nvPicPr>
          <p:cNvPr id="16392" name="Picture 3" descr="WPA_road_proje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2590800"/>
            <a:ext cx="294798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18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8600" y="1905000"/>
            <a:ext cx="3505200" cy="4953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5638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Works Progress Administration</a:t>
            </a:r>
            <a:br>
              <a:rPr lang="en-US" altLang="en-US" sz="2800" dirty="0"/>
            </a:br>
            <a:r>
              <a:rPr lang="en-US" altLang="en-US" sz="2800" dirty="0"/>
              <a:t>WPA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3124200" cy="4648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Focused on jobs for unskilled and unemployed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From arts to roads, oral history to food distribution, parks to plays and photos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Public Projects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800" dirty="0"/>
              <a:t>PJ Jacobs, Iverson Buildings </a:t>
            </a:r>
          </a:p>
        </p:txBody>
      </p:sp>
      <p:pic>
        <p:nvPicPr>
          <p:cNvPr id="17413" name="Picture 5" descr="Wpa-d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2057400"/>
            <a:ext cx="4052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87208_f5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216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abraham_lincoln_drama_1936_wpa_print-p228262484109664293vsu7_3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13399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3034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3" descr="wor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50507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09600" y="1676400"/>
            <a:ext cx="7391400" cy="304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dirty="0"/>
              <a:t>Biggest piece of legislation ever passed! Ever! WHY?-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/>
              <a:t>Largest government program in terms </a:t>
            </a:r>
          </a:p>
          <a:p>
            <a:pPr lvl="1">
              <a:defRPr/>
            </a:pPr>
            <a:r>
              <a:rPr lang="en-US" sz="2400" dirty="0"/>
              <a:t>of total $ spent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400" dirty="0"/>
              <a:t>Paid for through payroll tax (FICA)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Designed to keep the elderly </a:t>
            </a:r>
          </a:p>
          <a:p>
            <a:pPr>
              <a:defRPr/>
            </a:pPr>
            <a:r>
              <a:rPr lang="en-US" sz="2400" dirty="0"/>
              <a:t>out of poverty  (50% in depression)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Social Security Act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09800" y="3048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 </a:t>
            </a:r>
          </a:p>
        </p:txBody>
      </p:sp>
      <p:pic>
        <p:nvPicPr>
          <p:cNvPr id="26631" name="Picture 11" descr="social_security_626_arti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8134"/>
            <a:ext cx="3253154" cy="24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8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8600" y="2133600"/>
            <a:ext cx="4953000" cy="3886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855562" y="457200"/>
            <a:ext cx="7162800" cy="1524000"/>
          </a:xfrm>
        </p:spPr>
        <p:txBody>
          <a:bodyPr/>
          <a:lstStyle/>
          <a:p>
            <a:pPr eaLnBrk="1" hangingPunct="1"/>
            <a:r>
              <a:rPr lang="en-GB" altLang="en-US" dirty="0"/>
              <a:t>Agricultural Adjustment Act</a:t>
            </a:r>
            <a:br>
              <a:rPr lang="en-GB" altLang="en-US" dirty="0"/>
            </a:br>
            <a:r>
              <a:rPr lang="en-GB" altLang="en-US" dirty="0"/>
              <a:t>A.A.A.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541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Increased prices by creating artificial scarcity, i.e. killing livestock, ploughing up crops</a:t>
            </a:r>
          </a:p>
        </p:txBody>
      </p:sp>
      <p:sp>
        <p:nvSpPr>
          <p:cNvPr id="14341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81000" y="6324600"/>
            <a:ext cx="900113" cy="31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8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New Deal</a:t>
            </a:r>
          </a:p>
        </p:txBody>
      </p:sp>
      <p:pic>
        <p:nvPicPr>
          <p:cNvPr id="14342" name="Picture 10" descr="bd0519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55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609600" cy="457200"/>
          </a:xfrm>
          <a:prstGeom prst="actionButtonForwardNex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14344" name="Picture 1037" descr="Pig-Slaugh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038"/>
          <p:cNvSpPr txBox="1">
            <a:spLocks noChangeArrowheads="1"/>
          </p:cNvSpPr>
          <p:nvPr/>
        </p:nvSpPr>
        <p:spPr bwMode="auto">
          <a:xfrm>
            <a:off x="457200" y="3886200"/>
            <a:ext cx="419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Parity price ( set price) established for main crops</a:t>
            </a:r>
          </a:p>
        </p:txBody>
      </p:sp>
      <p:sp>
        <p:nvSpPr>
          <p:cNvPr id="16399" name="Text Box 1039"/>
          <p:cNvSpPr txBox="1">
            <a:spLocks noChangeArrowheads="1"/>
          </p:cNvSpPr>
          <p:nvPr/>
        </p:nvSpPr>
        <p:spPr bwMode="auto">
          <a:xfrm>
            <a:off x="533400" y="50292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Crop Insurance introduced</a:t>
            </a:r>
          </a:p>
        </p:txBody>
      </p:sp>
      <p:pic>
        <p:nvPicPr>
          <p:cNvPr id="14347" name="Picture 1040" descr="2076616559_59b37a85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30099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6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6398" grpId="0" autoUpdateAnimBg="0"/>
      <p:bldP spid="16399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873</Words>
  <Application>Microsoft Office PowerPoint</Application>
  <PresentationFormat>On-screen Show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 Black</vt:lpstr>
      <vt:lpstr>Century Gothic</vt:lpstr>
      <vt:lpstr>Times New Roman</vt:lpstr>
      <vt:lpstr>Wingdings</vt:lpstr>
      <vt:lpstr>Wingdings 2</vt:lpstr>
      <vt:lpstr>Austin</vt:lpstr>
      <vt:lpstr>New Deal </vt:lpstr>
      <vt:lpstr>Purposes of the New Deal</vt:lpstr>
      <vt:lpstr>Bank Holiday</vt:lpstr>
      <vt:lpstr>Civilian Conservation Corps C.C.C.</vt:lpstr>
      <vt:lpstr>Federal Emergency Relief Agency FERA</vt:lpstr>
      <vt:lpstr>Public Works Administration P.W.A.</vt:lpstr>
      <vt:lpstr>Works Progress Administration WPA</vt:lpstr>
      <vt:lpstr>Social Security Act</vt:lpstr>
      <vt:lpstr>Agricultural Adjustment Act A.A.A.</vt:lpstr>
      <vt:lpstr>Federal Housing Administration FHA</vt:lpstr>
      <vt:lpstr>Tennessee Valley Authority T.V.A.</vt:lpstr>
      <vt:lpstr>Rural Electrification Administration  R.E.A.</vt:lpstr>
      <vt:lpstr>Industry – N.I.R.A. (N.R.A.)</vt:lpstr>
      <vt:lpstr> Securities and Exchange Commission SEC</vt:lpstr>
      <vt:lpstr>National Labor Relations Board NLRB </vt:lpstr>
      <vt:lpstr>Industry – Fair Labor     Standards Act</vt:lpstr>
      <vt:lpstr>Federal Deposit Insurance Corporation </vt:lpstr>
      <vt:lpstr>Impact of the New Deal </vt:lpstr>
      <vt:lpstr>Success or Failure?</vt:lpstr>
      <vt:lpstr>  Criticisms</vt:lpstr>
      <vt:lpstr>PowerPoint Presentation</vt:lpstr>
    </vt:vector>
  </TitlesOfParts>
  <Company>UWSP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Smudde, Bradley A</dc:creator>
  <cp:lastModifiedBy>Brad Smudde</cp:lastModifiedBy>
  <cp:revision>24</cp:revision>
  <dcterms:created xsi:type="dcterms:W3CDTF">2014-03-11T23:35:49Z</dcterms:created>
  <dcterms:modified xsi:type="dcterms:W3CDTF">2021-03-04T15:04:36Z</dcterms:modified>
</cp:coreProperties>
</file>