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36CB7-CDE9-492A-ACB2-9A0991AC37E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85AB-B288-42A1-B099-5B0981A88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6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25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3530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69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732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001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7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15601" y="390467"/>
            <a:ext cx="11360799" cy="1067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15601" y="1638234"/>
            <a:ext cx="11360799" cy="445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3738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Nations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3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31201" y="516035"/>
            <a:ext cx="11360799" cy="106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dirty="0" smtClean="0"/>
              <a:t>United Nations</a:t>
            </a:r>
            <a:endParaRPr lang="en"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84901" y="1804601"/>
            <a:ext cx="11360799" cy="445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304792"/>
            <a:r>
              <a:rPr lang="en" sz="3200" b="1" dirty="0" smtClean="0"/>
              <a:t>Think about?</a:t>
            </a:r>
            <a:endParaRPr lang="en" sz="3200" b="1" dirty="0"/>
          </a:p>
          <a:p>
            <a:pPr marL="1219170" lvl="1" indent="-304792"/>
            <a:r>
              <a:rPr lang="en" sz="2800" dirty="0"/>
              <a:t>Not all of these problems exist in the U.S.</a:t>
            </a:r>
          </a:p>
          <a:p>
            <a:pPr marL="1219170" lvl="1" indent="-304792"/>
            <a:r>
              <a:rPr lang="en" sz="2800" dirty="0"/>
              <a:t>Connection to </a:t>
            </a:r>
            <a:r>
              <a:rPr lang="en" sz="2800" dirty="0" smtClean="0"/>
              <a:t>Basic</a:t>
            </a:r>
            <a:r>
              <a:rPr lang="en" sz="2800" dirty="0"/>
              <a:t>, Secondary, Tertiary </a:t>
            </a:r>
            <a:r>
              <a:rPr lang="en" sz="2800" dirty="0" smtClean="0"/>
              <a:t>needs</a:t>
            </a:r>
          </a:p>
          <a:p>
            <a:pPr marL="1219170" lvl="1" indent="-304792"/>
            <a:endParaRPr lang="en" dirty="0"/>
          </a:p>
          <a:p>
            <a:pPr marL="1219170" lvl="1" indent="-304792"/>
            <a:endParaRPr lang="en" dirty="0" smtClean="0"/>
          </a:p>
          <a:p>
            <a:pPr marL="1219170" lvl="1" indent="-304792"/>
            <a:endParaRPr lang="en" dirty="0" smtClean="0"/>
          </a:p>
          <a:p>
            <a:pPr marL="1219170" lvl="1" indent="-304792"/>
            <a:endParaRPr lang="en" sz="2400" dirty="0"/>
          </a:p>
          <a:p>
            <a:pPr marL="1219170" lvl="1" indent="-304792"/>
            <a:r>
              <a:rPr lang="en" sz="2800" dirty="0"/>
              <a:t>Which of the three </a:t>
            </a:r>
            <a:r>
              <a:rPr lang="en" sz="2800" dirty="0" smtClean="0"/>
              <a:t>do you think the </a:t>
            </a:r>
            <a:r>
              <a:rPr lang="en" sz="2800" dirty="0"/>
              <a:t>United Nations help with the most? Why</a:t>
            </a:r>
            <a:r>
              <a:rPr lang="en" sz="2400" dirty="0"/>
              <a:t>?</a:t>
            </a:r>
          </a:p>
          <a:p>
            <a:pPr marL="1219170" lvl="1" indent="-304792"/>
            <a:endParaRPr lang="en" dirty="0" smtClean="0"/>
          </a:p>
          <a:p>
            <a:pPr marL="1219170" lvl="1" indent="-304792"/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05508769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31201" y="360486"/>
            <a:ext cx="11360799" cy="106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dirty="0"/>
              <a:t>United Nations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15601" y="1202201"/>
            <a:ext cx="11360799" cy="5321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58786">
              <a:buSzPct val="100000"/>
            </a:pPr>
            <a:r>
              <a:rPr lang="en" sz="4000" dirty="0"/>
              <a:t>United Nations has </a:t>
            </a:r>
            <a:r>
              <a:rPr lang="en" sz="4000" dirty="0"/>
              <a:t>6</a:t>
            </a:r>
            <a:r>
              <a:rPr lang="en" sz="4000" dirty="0" smtClean="0"/>
              <a:t> </a:t>
            </a:r>
            <a:r>
              <a:rPr lang="en" sz="4000" dirty="0" smtClean="0"/>
              <a:t>main </a:t>
            </a:r>
            <a:r>
              <a:rPr lang="en" sz="4000" dirty="0"/>
              <a:t>o</a:t>
            </a:r>
            <a:r>
              <a:rPr lang="en" sz="4000" dirty="0" smtClean="0"/>
              <a:t>rgans</a:t>
            </a:r>
            <a:endParaRPr lang="en" sz="4000" dirty="0"/>
          </a:p>
          <a:p>
            <a:pPr>
              <a:buNone/>
            </a:pPr>
            <a:endParaRPr sz="4000" dirty="0"/>
          </a:p>
          <a:p>
            <a:pPr marL="1219170" lvl="1" indent="-558786">
              <a:buSzPct val="100000"/>
            </a:pPr>
            <a:r>
              <a:rPr lang="en" sz="4000" b="1" dirty="0"/>
              <a:t>General Assembly</a:t>
            </a:r>
          </a:p>
          <a:p>
            <a:pPr marL="1219170" lvl="1" indent="-558786">
              <a:buSzPct val="100000"/>
            </a:pPr>
            <a:r>
              <a:rPr lang="en" sz="4000" b="1" dirty="0"/>
              <a:t>Security Council</a:t>
            </a:r>
          </a:p>
          <a:p>
            <a:pPr marL="1219170" lvl="1" indent="-558786">
              <a:buSzPct val="100000"/>
            </a:pPr>
            <a:r>
              <a:rPr lang="en" sz="4000" b="1" dirty="0"/>
              <a:t>Economic and Social Council</a:t>
            </a:r>
          </a:p>
          <a:p>
            <a:pPr marL="1219170" lvl="1" indent="-558786">
              <a:buSzPct val="100000"/>
            </a:pPr>
            <a:r>
              <a:rPr lang="en" sz="4000" b="1" dirty="0"/>
              <a:t>International Court of </a:t>
            </a:r>
            <a:r>
              <a:rPr lang="en" sz="4000" b="1" dirty="0" smtClean="0"/>
              <a:t>Justice</a:t>
            </a:r>
          </a:p>
          <a:p>
            <a:pPr marL="1219170" lvl="1" indent="-558786">
              <a:buSzPct val="100000"/>
            </a:pPr>
            <a:r>
              <a:rPr lang="en" sz="4000" dirty="0" smtClean="0"/>
              <a:t>Secretatriat</a:t>
            </a:r>
          </a:p>
          <a:p>
            <a:pPr marL="1219170" lvl="1" indent="-558786">
              <a:buSzPct val="100000"/>
            </a:pPr>
            <a:r>
              <a:rPr lang="en" sz="4000" dirty="0" smtClean="0"/>
              <a:t>The Trusteeship Council</a:t>
            </a:r>
            <a:endParaRPr lang="en" sz="4000" dirty="0"/>
          </a:p>
        </p:txBody>
      </p:sp>
    </p:spTree>
    <p:extLst>
      <p:ext uri="{BB962C8B-B14F-4D97-AF65-F5344CB8AC3E}">
        <p14:creationId xmlns:p14="http://schemas.microsoft.com/office/powerpoint/2010/main" val="4235797320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04787" y="209319"/>
            <a:ext cx="11360799" cy="106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Structure of United Nations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831201" y="1277318"/>
            <a:ext cx="11360799" cy="49668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16454">
              <a:buSzPct val="100000"/>
            </a:pPr>
            <a:r>
              <a:rPr lang="en" sz="3333" b="1" dirty="0"/>
              <a:t>General Assembly</a:t>
            </a:r>
            <a:r>
              <a:rPr lang="en" sz="3333" dirty="0"/>
              <a:t>- All countries are represented-193 countries</a:t>
            </a:r>
          </a:p>
          <a:p>
            <a:pPr marL="1219170" lvl="1" indent="-474121">
              <a:buSzPct val="100000"/>
            </a:pPr>
            <a:r>
              <a:rPr lang="en" sz="2667" dirty="0"/>
              <a:t>Can discuss anything that is in the U.N. </a:t>
            </a:r>
            <a:r>
              <a:rPr lang="en" sz="2667" dirty="0" smtClean="0"/>
              <a:t>Charter</a:t>
            </a:r>
          </a:p>
          <a:p>
            <a:pPr marL="1219170" lvl="1" indent="-474121">
              <a:buSzPct val="100000"/>
            </a:pPr>
            <a:r>
              <a:rPr lang="en" sz="2667" dirty="0" smtClean="0"/>
              <a:t>All country discussions </a:t>
            </a:r>
          </a:p>
          <a:p>
            <a:pPr marL="1219170" lvl="1" indent="-474121">
              <a:buSzPct val="100000"/>
            </a:pPr>
            <a:r>
              <a:rPr lang="en" sz="2667" dirty="0" smtClean="0"/>
              <a:t>Main forum for any issues</a:t>
            </a:r>
          </a:p>
          <a:p>
            <a:pPr marL="1219170" lvl="1" indent="-474121">
              <a:buSzPct val="100000"/>
            </a:pPr>
            <a:endParaRPr lang="en" sz="2667" dirty="0"/>
          </a:p>
          <a:p>
            <a:pPr marL="609585" indent="-507987">
              <a:buSzPct val="100000"/>
            </a:pPr>
            <a:r>
              <a:rPr lang="en" sz="3200" dirty="0"/>
              <a:t>What is in the U.N. Charter? main points</a:t>
            </a:r>
          </a:p>
          <a:p>
            <a:pPr marL="1219170" lvl="1" indent="-474121">
              <a:buSzPct val="100000"/>
            </a:pPr>
            <a:r>
              <a:rPr lang="en" sz="2667" dirty="0"/>
              <a:t>Maintain international Peace and Security</a:t>
            </a:r>
          </a:p>
          <a:p>
            <a:pPr marL="1219170" lvl="1" indent="-474121">
              <a:buSzPct val="100000"/>
            </a:pPr>
            <a:r>
              <a:rPr lang="en" sz="2667" dirty="0"/>
              <a:t>Respect all Human Rights</a:t>
            </a:r>
          </a:p>
          <a:p>
            <a:pPr marL="1219170" lvl="1" indent="-474121">
              <a:buSzPct val="100000"/>
            </a:pPr>
            <a:r>
              <a:rPr lang="en" sz="2667" dirty="0"/>
              <a:t>Create universal international laws</a:t>
            </a:r>
          </a:p>
          <a:p>
            <a:pPr marL="1219170" lvl="1" indent="-474121">
              <a:buSzPct val="100000"/>
            </a:pPr>
            <a:r>
              <a:rPr lang="en" sz="2667" dirty="0"/>
              <a:t>Create military, economic, or diplomatic sanctions to solve disputes </a:t>
            </a:r>
          </a:p>
          <a:p>
            <a:pPr marL="609585" indent="0">
              <a:buNone/>
            </a:pPr>
            <a:endParaRPr sz="3333" dirty="0"/>
          </a:p>
        </p:txBody>
      </p:sp>
    </p:spTree>
    <p:extLst>
      <p:ext uri="{BB962C8B-B14F-4D97-AF65-F5344CB8AC3E}">
        <p14:creationId xmlns:p14="http://schemas.microsoft.com/office/powerpoint/2010/main" val="838737775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01" y="375477"/>
            <a:ext cx="11360799" cy="1067999"/>
          </a:xfrm>
        </p:spPr>
        <p:txBody>
          <a:bodyPr/>
          <a:lstStyle/>
          <a:p>
            <a:r>
              <a:rPr lang="en-US" dirty="0" smtClean="0"/>
              <a:t>Committees of General Assembly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201" y="1638234"/>
            <a:ext cx="11360799" cy="4453599"/>
          </a:xfrm>
        </p:spPr>
        <p:txBody>
          <a:bodyPr/>
          <a:lstStyle/>
          <a:p>
            <a:r>
              <a:rPr lang="en-US" sz="2800" dirty="0"/>
              <a:t>First Committee (Disarmament &amp; International Security)</a:t>
            </a:r>
          </a:p>
          <a:p>
            <a:r>
              <a:rPr lang="en-US" sz="2800" dirty="0"/>
              <a:t>Second Committee (Economic &amp; Financial)</a:t>
            </a:r>
          </a:p>
          <a:p>
            <a:r>
              <a:rPr lang="en-US" sz="2800" dirty="0"/>
              <a:t>Third Committee (Social, Humanitarian &amp; Cultural)</a:t>
            </a:r>
          </a:p>
          <a:p>
            <a:r>
              <a:rPr lang="en-US" sz="2800" dirty="0"/>
              <a:t>Fourth Committee (Special Political &amp; Decolonization)</a:t>
            </a:r>
          </a:p>
          <a:p>
            <a:r>
              <a:rPr lang="en-US" sz="2800" dirty="0"/>
              <a:t>Fifth Committee (Administrative &amp; Budgetary)</a:t>
            </a:r>
          </a:p>
          <a:p>
            <a:r>
              <a:rPr lang="en-US" sz="2800" dirty="0"/>
              <a:t>Sixth Committee (Legal)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8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31201" y="390467"/>
            <a:ext cx="11360799" cy="106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dirty="0"/>
              <a:t>Structure of United Nations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15601" y="1458466"/>
            <a:ext cx="10722091" cy="5068458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499521">
              <a:buSzPct val="100000"/>
            </a:pPr>
            <a:r>
              <a:rPr lang="en" sz="3200" b="1" dirty="0"/>
              <a:t>Security Council- </a:t>
            </a:r>
            <a:r>
              <a:rPr lang="en" sz="3067" dirty="0"/>
              <a:t>5 Permanent Members</a:t>
            </a:r>
          </a:p>
          <a:p>
            <a:pPr marL="1219170" lvl="1" indent="-499521">
              <a:buSzPct val="100000"/>
            </a:pPr>
            <a:r>
              <a:rPr lang="en" sz="3067" dirty="0"/>
              <a:t>U.S., U.K., Russia, France, </a:t>
            </a:r>
            <a:r>
              <a:rPr lang="en" sz="3067" dirty="0" smtClean="0"/>
              <a:t>China		</a:t>
            </a:r>
            <a:endParaRPr lang="en" sz="3067" dirty="0"/>
          </a:p>
          <a:p>
            <a:pPr marL="1828754" lvl="2" indent="-499521">
              <a:buSzPct val="100000"/>
            </a:pPr>
            <a:r>
              <a:rPr lang="en" sz="3067" dirty="0"/>
              <a:t>Why those 5? </a:t>
            </a:r>
            <a:endParaRPr lang="en" sz="3067" dirty="0"/>
          </a:p>
          <a:p>
            <a:pPr marL="1828754" lvl="2" indent="-499521">
              <a:buSzPct val="100000"/>
            </a:pPr>
            <a:r>
              <a:rPr lang="en" sz="3067" dirty="0" smtClean="0"/>
              <a:t>Countries have veto power</a:t>
            </a:r>
          </a:p>
          <a:p>
            <a:pPr marL="1329233" lvl="2" indent="0">
              <a:buSzPct val="100000"/>
              <a:buNone/>
            </a:pPr>
            <a:endParaRPr lang="en" sz="3067" dirty="0"/>
          </a:p>
          <a:p>
            <a:pPr marL="1219170" lvl="1" indent="-499521">
              <a:buSzPct val="100000"/>
            </a:pPr>
            <a:r>
              <a:rPr lang="en" sz="3067" dirty="0"/>
              <a:t>Also 10 others are involved but on rotating basis</a:t>
            </a:r>
          </a:p>
          <a:p>
            <a:pPr marL="1219170" lvl="1" indent="-499521">
              <a:buSzPct val="100000"/>
            </a:pPr>
            <a:r>
              <a:rPr lang="en" sz="3067" dirty="0"/>
              <a:t>Can use </a:t>
            </a:r>
            <a:r>
              <a:rPr lang="en" sz="3067" b="1" dirty="0"/>
              <a:t>Power</a:t>
            </a:r>
            <a:r>
              <a:rPr lang="en" sz="3067" dirty="0"/>
              <a:t> to impose economic </a:t>
            </a:r>
            <a:r>
              <a:rPr lang="en" sz="3067" dirty="0" smtClean="0"/>
              <a:t>sanctions, withdraw aid, and/or can </a:t>
            </a:r>
            <a:r>
              <a:rPr lang="en" sz="3067" dirty="0"/>
              <a:t>use force in conflicts and peace-keeping </a:t>
            </a:r>
            <a:r>
              <a:rPr lang="en" sz="3067" dirty="0" smtClean="0"/>
              <a:t>operations</a:t>
            </a:r>
            <a:endParaRPr lang="en" sz="3067" dirty="0" smtClean="0"/>
          </a:p>
        </p:txBody>
      </p:sp>
    </p:spTree>
    <p:extLst>
      <p:ext uri="{BB962C8B-B14F-4D97-AF65-F5344CB8AC3E}">
        <p14:creationId xmlns:p14="http://schemas.microsoft.com/office/powerpoint/2010/main" val="286979795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777" y="390467"/>
            <a:ext cx="10406623" cy="1067999"/>
          </a:xfrm>
        </p:spPr>
        <p:txBody>
          <a:bodyPr>
            <a:normAutofit/>
          </a:bodyPr>
          <a:lstStyle/>
          <a:p>
            <a:r>
              <a:rPr lang="en-US" dirty="0" smtClean="0"/>
              <a:t>Using Veto Power </a:t>
            </a:r>
            <a:endParaRPr lang="en-US" dirty="0"/>
          </a:p>
        </p:txBody>
      </p:sp>
      <p:pic>
        <p:nvPicPr>
          <p:cNvPr id="3076" name="Picture 4" descr="Image result for p 5 countries veto p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99" y="1458466"/>
            <a:ext cx="9621116" cy="476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147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31201" y="305598"/>
            <a:ext cx="11360799" cy="106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Structure of United Nations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15601" y="1638233"/>
            <a:ext cx="11360799" cy="49668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41853">
              <a:buSzPct val="100000"/>
            </a:pPr>
            <a:r>
              <a:rPr lang="en" sz="3733" b="1" dirty="0"/>
              <a:t>Economic and Social Council- </a:t>
            </a:r>
            <a:r>
              <a:rPr lang="en" sz="3733" dirty="0"/>
              <a:t>54 </a:t>
            </a:r>
            <a:r>
              <a:rPr lang="en" sz="3733" dirty="0" smtClean="0"/>
              <a:t>members</a:t>
            </a:r>
          </a:p>
          <a:p>
            <a:pPr marL="67732" indent="0">
              <a:buSzPct val="100000"/>
              <a:buNone/>
            </a:pPr>
            <a:endParaRPr lang="en" sz="3733" dirty="0"/>
          </a:p>
          <a:p>
            <a:pPr marL="1219170" lvl="1" indent="-541853">
              <a:buSzPct val="100000"/>
            </a:pPr>
            <a:r>
              <a:rPr lang="en" sz="3733" dirty="0"/>
              <a:t>Leaders in UN’s economic, social, humanitarian, and cultural interests</a:t>
            </a:r>
          </a:p>
          <a:p>
            <a:pPr marL="1219170" lvl="1" indent="-541853">
              <a:buSzPct val="100000"/>
            </a:pPr>
            <a:r>
              <a:rPr lang="en" sz="3733" dirty="0"/>
              <a:t>Deals with human rights, population, technology and drugs</a:t>
            </a:r>
          </a:p>
          <a:p>
            <a:pPr>
              <a:buNone/>
            </a:pPr>
            <a:endParaRPr sz="3733" dirty="0"/>
          </a:p>
        </p:txBody>
      </p:sp>
    </p:spTree>
    <p:extLst>
      <p:ext uri="{BB962C8B-B14F-4D97-AF65-F5344CB8AC3E}">
        <p14:creationId xmlns:p14="http://schemas.microsoft.com/office/powerpoint/2010/main" val="147822736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31201" y="264343"/>
            <a:ext cx="11360799" cy="10679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/>
              <a:t>Structure of United Nations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15601" y="1638234"/>
            <a:ext cx="11360799" cy="4453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33387">
              <a:buSzPct val="100000"/>
            </a:pPr>
            <a:r>
              <a:rPr lang="en" sz="3600" b="1" dirty="0"/>
              <a:t>International Court of Justice (World Court</a:t>
            </a:r>
            <a:r>
              <a:rPr lang="en" sz="3600" b="1" dirty="0" smtClean="0"/>
              <a:t>)</a:t>
            </a:r>
            <a:r>
              <a:rPr lang="en" sz="3600" dirty="0" smtClean="0"/>
              <a:t>-</a:t>
            </a:r>
          </a:p>
          <a:p>
            <a:pPr marL="76198" indent="0">
              <a:buSzPct val="100000"/>
              <a:buNone/>
            </a:pPr>
            <a:endParaRPr lang="en" sz="3600" dirty="0"/>
          </a:p>
          <a:p>
            <a:pPr marL="1219170" lvl="1" indent="-533387">
              <a:buSzPct val="100000"/>
            </a:pPr>
            <a:r>
              <a:rPr lang="en" sz="3600" dirty="0"/>
              <a:t>Settles legal disputes by states</a:t>
            </a:r>
          </a:p>
          <a:p>
            <a:pPr marL="1219170" lvl="1" indent="-533387">
              <a:buSzPct val="100000"/>
            </a:pPr>
            <a:r>
              <a:rPr lang="en" sz="3600" dirty="0"/>
              <a:t>Supreme court of the World!!</a:t>
            </a:r>
          </a:p>
        </p:txBody>
      </p:sp>
    </p:spTree>
    <p:extLst>
      <p:ext uri="{BB962C8B-B14F-4D97-AF65-F5344CB8AC3E}">
        <p14:creationId xmlns:p14="http://schemas.microsoft.com/office/powerpoint/2010/main" val="400758122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49</TotalTime>
  <Words>254</Words>
  <Application>Microsoft Office PowerPoint</Application>
  <PresentationFormat>Widescreen</PresentationFormat>
  <Paragraphs>56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Book</vt:lpstr>
      <vt:lpstr>Crop</vt:lpstr>
      <vt:lpstr>United Nations Structure</vt:lpstr>
      <vt:lpstr>United Nations</vt:lpstr>
      <vt:lpstr>United Nations</vt:lpstr>
      <vt:lpstr>Structure of United Nations</vt:lpstr>
      <vt:lpstr>Committees of General Assembly</vt:lpstr>
      <vt:lpstr>Structure of United Nations</vt:lpstr>
      <vt:lpstr>Using Veto Power </vt:lpstr>
      <vt:lpstr>Structure of United Nations</vt:lpstr>
      <vt:lpstr>Structure of United Nations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 Structure</dc:title>
  <dc:creator>Brad Smudde</dc:creator>
  <cp:lastModifiedBy>Brad Smudde</cp:lastModifiedBy>
  <cp:revision>6</cp:revision>
  <dcterms:created xsi:type="dcterms:W3CDTF">2016-09-14T21:08:25Z</dcterms:created>
  <dcterms:modified xsi:type="dcterms:W3CDTF">2017-09-20T14:54:32Z</dcterms:modified>
</cp:coreProperties>
</file>