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10058400" cx="7772400"/>
  <p:notesSz cx="6858000" cy="9144000"/>
  <p:embeddedFontLst>
    <p:embeddedFont>
      <p:font typeface="Roboto"/>
      <p:regular r:id="rId22"/>
      <p:bold r:id="rId23"/>
      <p:italic r:id="rId24"/>
      <p:boldItalic r:id="rId25"/>
    </p:embeddedFont>
    <p:embeddedFont>
      <p:font typeface="Lilita One"/>
      <p:regular r:id="rId26"/>
    </p:embeddedFont>
    <p:embeddedFont>
      <p:font typeface="Special Elite"/>
      <p:regular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BF199AB-F87C-407C-B1E4-6AE749F5663C}">
  <a:tblStyle styleId="{BBF199AB-F87C-407C-B1E4-6AE749F5663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68" orient="horz"/>
        <p:guide pos="24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Roboto-regular.fntdata"/><Relationship Id="rId21" Type="http://schemas.openxmlformats.org/officeDocument/2006/relationships/slide" Target="slides/slide15.xml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LilitaOne-regular.fntdata"/><Relationship Id="rId25" Type="http://schemas.openxmlformats.org/officeDocument/2006/relationships/font" Target="fonts/Roboto-boldItalic.fntdata"/><Relationship Id="rId27" Type="http://schemas.openxmlformats.org/officeDocument/2006/relationships/font" Target="fonts/SpecialElite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d4d2eeabd6_0_0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d4d2eeabd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782e9b1ff8_0_124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782e9b1ff8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782e9b1ff8_0_228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782e9b1ff8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782e9b1ff8_0_149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782e9b1ff8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d4d2eeabd6_0_30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d4d2eeabd6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d4d2eeabd6_0_52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d4d2eeabd6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782e9b1ff8_0_265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782e9b1ff8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782e9b1ff8_0_244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782e9b1ff8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782e9b1ff8_0_8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782e9b1ff8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82e9b1ff8_0_174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782e9b1ff8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82e9b1ff8_0_24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782e9b1ff8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d4d2eeabd6_0_8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d4d2eeabd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82e9b1ff8_0_233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782e9b1ff8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782e9b1ff8_0_74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782e9b1ff8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782e9b1ff8_0_99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782e9b1ff8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462"/>
            <a:ext cx="7772401" cy="1006133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2276850" y="6899075"/>
            <a:ext cx="3495900" cy="10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PROPERTY OF:</a:t>
            </a:r>
            <a:endParaRPr b="1" sz="2200">
              <a:solidFill>
                <a:schemeClr val="dk1"/>
              </a:solidFill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Special Elite"/>
                <a:ea typeface="Special Elite"/>
                <a:cs typeface="Special Elite"/>
                <a:sym typeface="Special Elite"/>
              </a:rPr>
              <a:t>Your name </a:t>
            </a:r>
            <a:endParaRPr b="1" sz="3000">
              <a:solidFill>
                <a:schemeClr val="dk1"/>
              </a:solidFill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b="47007" l="53972" r="10333" t="-1408"/>
          <a:stretch/>
        </p:blipFill>
        <p:spPr>
          <a:xfrm>
            <a:off x="5303576" y="6329900"/>
            <a:ext cx="2468825" cy="376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4">
            <a:alphaModFix/>
          </a:blip>
          <a:srcRect b="47007" l="5778" r="54421" t="-1408"/>
          <a:stretch/>
        </p:blipFill>
        <p:spPr>
          <a:xfrm>
            <a:off x="0" y="6329900"/>
            <a:ext cx="2752825" cy="376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2"/>
          <p:cNvSpPr/>
          <p:nvPr/>
        </p:nvSpPr>
        <p:spPr>
          <a:xfrm>
            <a:off x="-23250" y="1521875"/>
            <a:ext cx="7818900" cy="209700"/>
          </a:xfrm>
          <a:prstGeom prst="rect">
            <a:avLst/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2"/>
          <p:cNvSpPr/>
          <p:nvPr/>
        </p:nvSpPr>
        <p:spPr>
          <a:xfrm>
            <a:off x="-23250" y="1032750"/>
            <a:ext cx="7818900" cy="326100"/>
          </a:xfrm>
          <a:prstGeom prst="rect">
            <a:avLst/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2"/>
          <p:cNvSpPr txBox="1"/>
          <p:nvPr/>
        </p:nvSpPr>
        <p:spPr>
          <a:xfrm>
            <a:off x="1085850" y="150275"/>
            <a:ext cx="5448300" cy="10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CD3737"/>
                </a:solidFill>
                <a:latin typeface="Lilita One"/>
                <a:ea typeface="Lilita One"/>
                <a:cs typeface="Lilita One"/>
                <a:sym typeface="Lilita One"/>
              </a:rPr>
              <a:t>STAR STUDENT </a:t>
            </a:r>
            <a:endParaRPr sz="3200">
              <a:solidFill>
                <a:srgbClr val="CD3737"/>
              </a:solidFill>
              <a:latin typeface="Lilita One"/>
              <a:ea typeface="Lilita One"/>
              <a:cs typeface="Lilita One"/>
              <a:sym typeface="Lilita One"/>
            </a:endParaRPr>
          </a:p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CD3737"/>
                </a:solidFill>
                <a:latin typeface="Lilita One"/>
                <a:ea typeface="Lilita One"/>
                <a:cs typeface="Lilita One"/>
                <a:sym typeface="Lilita One"/>
              </a:rPr>
              <a:t>MEMORIES</a:t>
            </a:r>
            <a:endParaRPr sz="3200">
              <a:solidFill>
                <a:srgbClr val="CD3737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218" name="Google Shape;218;p22"/>
          <p:cNvSpPr/>
          <p:nvPr/>
        </p:nvSpPr>
        <p:spPr>
          <a:xfrm>
            <a:off x="825500" y="289975"/>
            <a:ext cx="1013700" cy="8820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D373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219" name="Google Shape;219;p22"/>
          <p:cNvSpPr/>
          <p:nvPr/>
        </p:nvSpPr>
        <p:spPr>
          <a:xfrm>
            <a:off x="5776400" y="289975"/>
            <a:ext cx="1013700" cy="8820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D373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220" name="Google Shape;220;p22"/>
          <p:cNvSpPr/>
          <p:nvPr/>
        </p:nvSpPr>
        <p:spPr>
          <a:xfrm>
            <a:off x="6822025" y="150275"/>
            <a:ext cx="641400" cy="5355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D373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221" name="Google Shape;221;p22"/>
          <p:cNvSpPr/>
          <p:nvPr/>
        </p:nvSpPr>
        <p:spPr>
          <a:xfrm>
            <a:off x="156575" y="150275"/>
            <a:ext cx="641400" cy="5355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D373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222" name="Google Shape;222;p22"/>
          <p:cNvSpPr txBox="1"/>
          <p:nvPr/>
        </p:nvSpPr>
        <p:spPr>
          <a:xfrm>
            <a:off x="3376075" y="7376619"/>
            <a:ext cx="4087500" cy="21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Describe their best memory here… (should be in first person as they witnesses/experienced it) 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" name="Google Shape;223;p22"/>
          <p:cNvSpPr/>
          <p:nvPr/>
        </p:nvSpPr>
        <p:spPr>
          <a:xfrm>
            <a:off x="213775" y="7310975"/>
            <a:ext cx="2952600" cy="2297400"/>
          </a:xfrm>
          <a:prstGeom prst="rect">
            <a:avLst/>
          </a:prstGeom>
          <a:noFill/>
          <a:ln cap="flat" cmpd="sng" w="1905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4" name="Google Shape;22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4950" y="8190827"/>
            <a:ext cx="512988" cy="512988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2"/>
          <p:cNvSpPr/>
          <p:nvPr/>
        </p:nvSpPr>
        <p:spPr>
          <a:xfrm>
            <a:off x="3376075" y="9517949"/>
            <a:ext cx="3414000" cy="446100"/>
          </a:xfrm>
          <a:prstGeom prst="roundRect">
            <a:avLst>
              <a:gd fmla="val 16667" name="adj"/>
            </a:avLst>
          </a:prstGeom>
          <a:solidFill>
            <a:srgbClr val="CD373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NAME OF PERSON</a:t>
            </a:r>
            <a:endParaRPr sz="2000">
              <a:solidFill>
                <a:srgbClr val="FFFFFF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226" name="Google Shape;226;p22"/>
          <p:cNvSpPr txBox="1"/>
          <p:nvPr/>
        </p:nvSpPr>
        <p:spPr>
          <a:xfrm>
            <a:off x="3376075" y="1890219"/>
            <a:ext cx="4087500" cy="21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Describe their best memory here… (should be in first person as they witnesses/experienced it)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7" name="Google Shape;227;p22"/>
          <p:cNvSpPr/>
          <p:nvPr/>
        </p:nvSpPr>
        <p:spPr>
          <a:xfrm>
            <a:off x="213775" y="1824575"/>
            <a:ext cx="2952600" cy="2297400"/>
          </a:xfrm>
          <a:prstGeom prst="rect">
            <a:avLst/>
          </a:prstGeom>
          <a:noFill/>
          <a:ln cap="flat" cmpd="sng" w="1905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8" name="Google Shape;2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4950" y="2704427"/>
            <a:ext cx="512988" cy="512988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2"/>
          <p:cNvSpPr/>
          <p:nvPr/>
        </p:nvSpPr>
        <p:spPr>
          <a:xfrm>
            <a:off x="3376075" y="4031550"/>
            <a:ext cx="3585600" cy="446100"/>
          </a:xfrm>
          <a:prstGeom prst="roundRect">
            <a:avLst>
              <a:gd fmla="val 16667" name="adj"/>
            </a:avLst>
          </a:prstGeom>
          <a:solidFill>
            <a:srgbClr val="CD373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NAME OF PERSON</a:t>
            </a:r>
            <a:endParaRPr sz="2000">
              <a:solidFill>
                <a:srgbClr val="FFFFFF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230" name="Google Shape;230;p22"/>
          <p:cNvSpPr/>
          <p:nvPr/>
        </p:nvSpPr>
        <p:spPr>
          <a:xfrm>
            <a:off x="4557175" y="4643975"/>
            <a:ext cx="2952600" cy="2297400"/>
          </a:xfrm>
          <a:prstGeom prst="rect">
            <a:avLst/>
          </a:prstGeom>
          <a:noFill/>
          <a:ln cap="flat" cmpd="sng" w="1905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1" name="Google Shape;2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8350" y="5523827"/>
            <a:ext cx="512988" cy="512988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2"/>
          <p:cNvSpPr txBox="1"/>
          <p:nvPr/>
        </p:nvSpPr>
        <p:spPr>
          <a:xfrm>
            <a:off x="251875" y="4633419"/>
            <a:ext cx="4087500" cy="21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Describe their best memory here… (should be in first person as they witnesses/experienced it) 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3" name="Google Shape;233;p22"/>
          <p:cNvSpPr/>
          <p:nvPr/>
        </p:nvSpPr>
        <p:spPr>
          <a:xfrm>
            <a:off x="251875" y="6774750"/>
            <a:ext cx="3939000" cy="446100"/>
          </a:xfrm>
          <a:prstGeom prst="roundRect">
            <a:avLst>
              <a:gd fmla="val 16667" name="adj"/>
            </a:avLst>
          </a:prstGeom>
          <a:solidFill>
            <a:srgbClr val="CD373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NAME OF PERSON</a:t>
            </a:r>
            <a:endParaRPr sz="2000">
              <a:solidFill>
                <a:srgbClr val="FFFFFF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234" name="Google Shape;234;p22"/>
          <p:cNvSpPr/>
          <p:nvPr/>
        </p:nvSpPr>
        <p:spPr>
          <a:xfrm>
            <a:off x="-2747425" y="2421475"/>
            <a:ext cx="1932600" cy="1610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Roboto"/>
                <a:ea typeface="Roboto"/>
                <a:cs typeface="Roboto"/>
                <a:sym typeface="Roboto"/>
              </a:rPr>
              <a:t>Select from 1933  - 1945</a:t>
            </a:r>
            <a:endParaRPr b="1"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5" name="Google Shape;235;p22"/>
          <p:cNvSpPr/>
          <p:nvPr/>
        </p:nvSpPr>
        <p:spPr>
          <a:xfrm>
            <a:off x="-2747425" y="4707475"/>
            <a:ext cx="1932600" cy="1610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Roboto"/>
                <a:ea typeface="Roboto"/>
                <a:cs typeface="Roboto"/>
                <a:sym typeface="Roboto"/>
              </a:rPr>
              <a:t>Select from 1945 - 1970</a:t>
            </a:r>
            <a:endParaRPr b="1"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6" name="Google Shape;236;p22"/>
          <p:cNvSpPr/>
          <p:nvPr/>
        </p:nvSpPr>
        <p:spPr>
          <a:xfrm>
            <a:off x="-2747425" y="7298275"/>
            <a:ext cx="1932600" cy="1610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Roboto"/>
                <a:ea typeface="Roboto"/>
                <a:cs typeface="Roboto"/>
                <a:sym typeface="Roboto"/>
              </a:rPr>
              <a:t>Select from 1970 - 2000</a:t>
            </a:r>
            <a:endParaRPr b="1" sz="2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3"/>
          <p:cNvSpPr txBox="1"/>
          <p:nvPr>
            <p:ph type="title"/>
          </p:nvPr>
        </p:nvSpPr>
        <p:spPr>
          <a:xfrm>
            <a:off x="0" y="2133875"/>
            <a:ext cx="7772400" cy="2243400"/>
          </a:xfrm>
          <a:prstGeom prst="rect">
            <a:avLst/>
          </a:prstGeom>
          <a:solidFill>
            <a:srgbClr val="CD3737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800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CLUBS &amp; </a:t>
            </a:r>
            <a:endParaRPr sz="6800">
              <a:solidFill>
                <a:srgbClr val="FFFFFF"/>
              </a:solidFill>
              <a:latin typeface="Lilita One"/>
              <a:ea typeface="Lilita One"/>
              <a:cs typeface="Lilita One"/>
              <a:sym typeface="Lilita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800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STUDENT GROUPS</a:t>
            </a:r>
            <a:endParaRPr sz="6800">
              <a:solidFill>
                <a:srgbClr val="FFFFFF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242" name="Google Shape;242;p23"/>
          <p:cNvSpPr txBox="1"/>
          <p:nvPr/>
        </p:nvSpPr>
        <p:spPr>
          <a:xfrm>
            <a:off x="562350" y="4749800"/>
            <a:ext cx="6685200" cy="38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CREATE GROUPS FOR HISTORICAL FIGURES BASED ON COMMON INTERESTS AND ATTRIBUTES.</a:t>
            </a:r>
            <a:endParaRPr b="1"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EACH GROUP MUST HAVE AT LEAST 5 MEMBERS &amp; A PRESIDENT &amp; VP. 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EXPLAIN BRIEFLY WHY THE OFFICERS WOULD BE  LEADERS OF THE CLUB/GROUP. 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YOU CAN JUST LIST THE OTHER MEMBERS WITHOUT DESCRIPTION.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BE CREATIVE! THESE GROUPS MAY BE CURRENT SCHOOL CLUBS OR CLUBS YOU MAKE UP!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3" name="Google Shape;243;p23"/>
          <p:cNvSpPr/>
          <p:nvPr/>
        </p:nvSpPr>
        <p:spPr>
          <a:xfrm>
            <a:off x="372525" y="279400"/>
            <a:ext cx="2328300" cy="2243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Roboto"/>
                <a:ea typeface="Roboto"/>
                <a:cs typeface="Roboto"/>
                <a:sym typeface="Roboto"/>
              </a:rPr>
              <a:t>ADD IMAGES ANYWHERE YOU SEE THE SYMBOL</a:t>
            </a:r>
            <a:endParaRPr b="1" sz="2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4" name="Google Shape;24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8950" y="635581"/>
            <a:ext cx="827125" cy="82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4"/>
          <p:cNvSpPr/>
          <p:nvPr/>
        </p:nvSpPr>
        <p:spPr>
          <a:xfrm>
            <a:off x="-23250" y="1217075"/>
            <a:ext cx="7818900" cy="209700"/>
          </a:xfrm>
          <a:prstGeom prst="rect">
            <a:avLst/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4"/>
          <p:cNvSpPr/>
          <p:nvPr/>
        </p:nvSpPr>
        <p:spPr>
          <a:xfrm>
            <a:off x="-23250" y="727950"/>
            <a:ext cx="7818900" cy="326100"/>
          </a:xfrm>
          <a:prstGeom prst="rect">
            <a:avLst/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4"/>
          <p:cNvSpPr txBox="1"/>
          <p:nvPr/>
        </p:nvSpPr>
        <p:spPr>
          <a:xfrm>
            <a:off x="1085850" y="150275"/>
            <a:ext cx="5448300" cy="10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CD3737"/>
                </a:solidFill>
                <a:latin typeface="Lilita One"/>
                <a:ea typeface="Lilita One"/>
                <a:cs typeface="Lilita One"/>
                <a:sym typeface="Lilita One"/>
              </a:rPr>
              <a:t>CLUB NAME</a:t>
            </a:r>
            <a:endParaRPr sz="3200">
              <a:solidFill>
                <a:srgbClr val="CD3737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252" name="Google Shape;252;p24"/>
          <p:cNvSpPr/>
          <p:nvPr/>
        </p:nvSpPr>
        <p:spPr>
          <a:xfrm>
            <a:off x="825500" y="289975"/>
            <a:ext cx="1013700" cy="8820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D373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253" name="Google Shape;253;p24"/>
          <p:cNvSpPr/>
          <p:nvPr/>
        </p:nvSpPr>
        <p:spPr>
          <a:xfrm>
            <a:off x="5776400" y="289975"/>
            <a:ext cx="1013700" cy="8820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D373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254" name="Google Shape;254;p24"/>
          <p:cNvSpPr/>
          <p:nvPr/>
        </p:nvSpPr>
        <p:spPr>
          <a:xfrm>
            <a:off x="6822025" y="150275"/>
            <a:ext cx="641400" cy="5355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D373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255" name="Google Shape;255;p24"/>
          <p:cNvSpPr/>
          <p:nvPr/>
        </p:nvSpPr>
        <p:spPr>
          <a:xfrm>
            <a:off x="156575" y="150275"/>
            <a:ext cx="641400" cy="5355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D373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256" name="Google Shape;256;p24"/>
          <p:cNvSpPr txBox="1"/>
          <p:nvPr/>
        </p:nvSpPr>
        <p:spPr>
          <a:xfrm>
            <a:off x="3376075" y="7525575"/>
            <a:ext cx="4087500" cy="21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List other members here: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7" name="Google Shape;257;p24"/>
          <p:cNvSpPr/>
          <p:nvPr/>
        </p:nvSpPr>
        <p:spPr>
          <a:xfrm>
            <a:off x="213775" y="7463375"/>
            <a:ext cx="2952600" cy="2297400"/>
          </a:xfrm>
          <a:prstGeom prst="rect">
            <a:avLst/>
          </a:prstGeom>
          <a:noFill/>
          <a:ln cap="flat" cmpd="sng" w="1905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8" name="Google Shape;25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4950" y="8190827"/>
            <a:ext cx="512988" cy="512988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4"/>
          <p:cNvSpPr/>
          <p:nvPr/>
        </p:nvSpPr>
        <p:spPr>
          <a:xfrm>
            <a:off x="825500" y="4469954"/>
            <a:ext cx="6136200" cy="419400"/>
          </a:xfrm>
          <a:prstGeom prst="roundRect">
            <a:avLst>
              <a:gd fmla="val 16667" name="adj"/>
            </a:avLst>
          </a:prstGeom>
          <a:solidFill>
            <a:srgbClr val="CD373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PRESIDENT: NAME</a:t>
            </a:r>
            <a:endParaRPr sz="2000">
              <a:solidFill>
                <a:srgbClr val="FFFFFF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260" name="Google Shape;260;p24"/>
          <p:cNvSpPr/>
          <p:nvPr/>
        </p:nvSpPr>
        <p:spPr>
          <a:xfrm>
            <a:off x="5168900" y="5087900"/>
            <a:ext cx="2294700" cy="1796100"/>
          </a:xfrm>
          <a:prstGeom prst="rect">
            <a:avLst/>
          </a:prstGeom>
          <a:noFill/>
          <a:ln cap="flat" cmpd="sng" w="1905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1" name="Google Shape;2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3150" y="5635056"/>
            <a:ext cx="512988" cy="482135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4"/>
          <p:cNvSpPr txBox="1"/>
          <p:nvPr/>
        </p:nvSpPr>
        <p:spPr>
          <a:xfrm>
            <a:off x="251875" y="5087900"/>
            <a:ext cx="4777200" cy="17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Describe why they are a leader of this club...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3" name="Google Shape;263;p24"/>
          <p:cNvSpPr/>
          <p:nvPr/>
        </p:nvSpPr>
        <p:spPr>
          <a:xfrm>
            <a:off x="825500" y="6953980"/>
            <a:ext cx="6136200" cy="419400"/>
          </a:xfrm>
          <a:prstGeom prst="roundRect">
            <a:avLst>
              <a:gd fmla="val 16667" name="adj"/>
            </a:avLst>
          </a:prstGeom>
          <a:solidFill>
            <a:srgbClr val="CD373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VP</a:t>
            </a:r>
            <a:r>
              <a:rPr lang="en" sz="2000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: NAME</a:t>
            </a:r>
            <a:endParaRPr sz="2000">
              <a:solidFill>
                <a:srgbClr val="FFFFFF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264" name="Google Shape;264;p24"/>
          <p:cNvSpPr/>
          <p:nvPr/>
        </p:nvSpPr>
        <p:spPr>
          <a:xfrm>
            <a:off x="5245100" y="2573300"/>
            <a:ext cx="2294700" cy="1796100"/>
          </a:xfrm>
          <a:prstGeom prst="rect">
            <a:avLst/>
          </a:prstGeom>
          <a:noFill/>
          <a:ln cap="flat" cmpd="sng" w="1905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5" name="Google Shape;26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9350" y="3120456"/>
            <a:ext cx="512988" cy="48213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4"/>
          <p:cNvSpPr txBox="1"/>
          <p:nvPr/>
        </p:nvSpPr>
        <p:spPr>
          <a:xfrm>
            <a:off x="328075" y="2573300"/>
            <a:ext cx="4777200" cy="17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Describe why they are a leader of this club...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7" name="Google Shape;267;p24"/>
          <p:cNvSpPr txBox="1"/>
          <p:nvPr/>
        </p:nvSpPr>
        <p:spPr>
          <a:xfrm>
            <a:off x="251875" y="1471875"/>
            <a:ext cx="7287900" cy="10182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Describe the “Club” here… 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5"/>
          <p:cNvSpPr/>
          <p:nvPr/>
        </p:nvSpPr>
        <p:spPr>
          <a:xfrm>
            <a:off x="-23250" y="1217075"/>
            <a:ext cx="7818900" cy="209700"/>
          </a:xfrm>
          <a:prstGeom prst="rect">
            <a:avLst/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5"/>
          <p:cNvSpPr/>
          <p:nvPr/>
        </p:nvSpPr>
        <p:spPr>
          <a:xfrm>
            <a:off x="-23250" y="727950"/>
            <a:ext cx="7818900" cy="326100"/>
          </a:xfrm>
          <a:prstGeom prst="rect">
            <a:avLst/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25"/>
          <p:cNvSpPr txBox="1"/>
          <p:nvPr/>
        </p:nvSpPr>
        <p:spPr>
          <a:xfrm>
            <a:off x="1085850" y="150275"/>
            <a:ext cx="5448300" cy="10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CD3737"/>
                </a:solidFill>
                <a:latin typeface="Lilita One"/>
                <a:ea typeface="Lilita One"/>
                <a:cs typeface="Lilita One"/>
                <a:sym typeface="Lilita One"/>
              </a:rPr>
              <a:t>CLUB NAME</a:t>
            </a:r>
            <a:endParaRPr sz="3200">
              <a:solidFill>
                <a:srgbClr val="CD3737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275" name="Google Shape;275;p25"/>
          <p:cNvSpPr/>
          <p:nvPr/>
        </p:nvSpPr>
        <p:spPr>
          <a:xfrm>
            <a:off x="825500" y="289975"/>
            <a:ext cx="1013700" cy="8820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D373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276" name="Google Shape;276;p25"/>
          <p:cNvSpPr/>
          <p:nvPr/>
        </p:nvSpPr>
        <p:spPr>
          <a:xfrm>
            <a:off x="5776400" y="289975"/>
            <a:ext cx="1013700" cy="8820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D373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277" name="Google Shape;277;p25"/>
          <p:cNvSpPr/>
          <p:nvPr/>
        </p:nvSpPr>
        <p:spPr>
          <a:xfrm>
            <a:off x="6822025" y="150275"/>
            <a:ext cx="641400" cy="5355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D373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278" name="Google Shape;278;p25"/>
          <p:cNvSpPr/>
          <p:nvPr/>
        </p:nvSpPr>
        <p:spPr>
          <a:xfrm>
            <a:off x="156575" y="150275"/>
            <a:ext cx="641400" cy="5355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D373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279" name="Google Shape;279;p25"/>
          <p:cNvSpPr txBox="1"/>
          <p:nvPr/>
        </p:nvSpPr>
        <p:spPr>
          <a:xfrm>
            <a:off x="3376075" y="7525575"/>
            <a:ext cx="4087500" cy="21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List other members here: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0" name="Google Shape;280;p25"/>
          <p:cNvSpPr/>
          <p:nvPr/>
        </p:nvSpPr>
        <p:spPr>
          <a:xfrm>
            <a:off x="213775" y="7463375"/>
            <a:ext cx="2952600" cy="2297400"/>
          </a:xfrm>
          <a:prstGeom prst="rect">
            <a:avLst/>
          </a:prstGeom>
          <a:noFill/>
          <a:ln cap="flat" cmpd="sng" w="1905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1" name="Google Shape;28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4950" y="8190827"/>
            <a:ext cx="512988" cy="512988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5"/>
          <p:cNvSpPr/>
          <p:nvPr/>
        </p:nvSpPr>
        <p:spPr>
          <a:xfrm>
            <a:off x="825500" y="4469954"/>
            <a:ext cx="6136200" cy="419400"/>
          </a:xfrm>
          <a:prstGeom prst="roundRect">
            <a:avLst>
              <a:gd fmla="val 16667" name="adj"/>
            </a:avLst>
          </a:prstGeom>
          <a:solidFill>
            <a:srgbClr val="CD373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PRESIDENT: NAME</a:t>
            </a:r>
            <a:endParaRPr sz="2000">
              <a:solidFill>
                <a:srgbClr val="FFFFFF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283" name="Google Shape;283;p25"/>
          <p:cNvSpPr/>
          <p:nvPr/>
        </p:nvSpPr>
        <p:spPr>
          <a:xfrm>
            <a:off x="5168900" y="5087900"/>
            <a:ext cx="2294700" cy="1796100"/>
          </a:xfrm>
          <a:prstGeom prst="rect">
            <a:avLst/>
          </a:prstGeom>
          <a:noFill/>
          <a:ln cap="flat" cmpd="sng" w="1905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4" name="Google Shape;28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3150" y="5635056"/>
            <a:ext cx="512988" cy="482135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25"/>
          <p:cNvSpPr txBox="1"/>
          <p:nvPr/>
        </p:nvSpPr>
        <p:spPr>
          <a:xfrm>
            <a:off x="251875" y="5087900"/>
            <a:ext cx="4777200" cy="17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Describe why they are a leader of this club...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6" name="Google Shape;286;p25"/>
          <p:cNvSpPr/>
          <p:nvPr/>
        </p:nvSpPr>
        <p:spPr>
          <a:xfrm>
            <a:off x="825500" y="6953980"/>
            <a:ext cx="6136200" cy="419400"/>
          </a:xfrm>
          <a:prstGeom prst="roundRect">
            <a:avLst>
              <a:gd fmla="val 16667" name="adj"/>
            </a:avLst>
          </a:prstGeom>
          <a:solidFill>
            <a:srgbClr val="CD373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VP: NAME</a:t>
            </a:r>
            <a:endParaRPr sz="2000">
              <a:solidFill>
                <a:srgbClr val="FFFFFF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287" name="Google Shape;287;p25"/>
          <p:cNvSpPr/>
          <p:nvPr/>
        </p:nvSpPr>
        <p:spPr>
          <a:xfrm>
            <a:off x="5245100" y="2573300"/>
            <a:ext cx="2294700" cy="1796100"/>
          </a:xfrm>
          <a:prstGeom prst="rect">
            <a:avLst/>
          </a:prstGeom>
          <a:noFill/>
          <a:ln cap="flat" cmpd="sng" w="1905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8" name="Google Shape;28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9350" y="3120456"/>
            <a:ext cx="512988" cy="482135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25"/>
          <p:cNvSpPr txBox="1"/>
          <p:nvPr/>
        </p:nvSpPr>
        <p:spPr>
          <a:xfrm>
            <a:off x="328075" y="2573300"/>
            <a:ext cx="4777200" cy="17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Describe why they are a leader of this club...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0" name="Google Shape;290;p25"/>
          <p:cNvSpPr txBox="1"/>
          <p:nvPr/>
        </p:nvSpPr>
        <p:spPr>
          <a:xfrm>
            <a:off x="251875" y="1471875"/>
            <a:ext cx="7287900" cy="10182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Describe the “Club” here… 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6"/>
          <p:cNvSpPr/>
          <p:nvPr/>
        </p:nvSpPr>
        <p:spPr>
          <a:xfrm>
            <a:off x="-23250" y="1217075"/>
            <a:ext cx="7818900" cy="209700"/>
          </a:xfrm>
          <a:prstGeom prst="rect">
            <a:avLst/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26"/>
          <p:cNvSpPr/>
          <p:nvPr/>
        </p:nvSpPr>
        <p:spPr>
          <a:xfrm>
            <a:off x="-23250" y="727950"/>
            <a:ext cx="7818900" cy="326100"/>
          </a:xfrm>
          <a:prstGeom prst="rect">
            <a:avLst/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26"/>
          <p:cNvSpPr txBox="1"/>
          <p:nvPr/>
        </p:nvSpPr>
        <p:spPr>
          <a:xfrm>
            <a:off x="1085850" y="150275"/>
            <a:ext cx="5448300" cy="10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CD3737"/>
                </a:solidFill>
                <a:latin typeface="Lilita One"/>
                <a:ea typeface="Lilita One"/>
                <a:cs typeface="Lilita One"/>
                <a:sym typeface="Lilita One"/>
              </a:rPr>
              <a:t>CLUB NAME</a:t>
            </a:r>
            <a:endParaRPr sz="3200">
              <a:solidFill>
                <a:srgbClr val="CD3737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298" name="Google Shape;298;p26"/>
          <p:cNvSpPr/>
          <p:nvPr/>
        </p:nvSpPr>
        <p:spPr>
          <a:xfrm>
            <a:off x="825500" y="289975"/>
            <a:ext cx="1013700" cy="8820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D373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299" name="Google Shape;299;p26"/>
          <p:cNvSpPr/>
          <p:nvPr/>
        </p:nvSpPr>
        <p:spPr>
          <a:xfrm>
            <a:off x="5776400" y="289975"/>
            <a:ext cx="1013700" cy="8820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D373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300" name="Google Shape;300;p26"/>
          <p:cNvSpPr/>
          <p:nvPr/>
        </p:nvSpPr>
        <p:spPr>
          <a:xfrm>
            <a:off x="6822025" y="150275"/>
            <a:ext cx="641400" cy="5355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D373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301" name="Google Shape;301;p26"/>
          <p:cNvSpPr/>
          <p:nvPr/>
        </p:nvSpPr>
        <p:spPr>
          <a:xfrm>
            <a:off x="156575" y="150275"/>
            <a:ext cx="641400" cy="5355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D373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302" name="Google Shape;302;p26"/>
          <p:cNvSpPr txBox="1"/>
          <p:nvPr/>
        </p:nvSpPr>
        <p:spPr>
          <a:xfrm>
            <a:off x="3376075" y="7525575"/>
            <a:ext cx="4087500" cy="21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List other members here: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3" name="Google Shape;303;p26"/>
          <p:cNvSpPr/>
          <p:nvPr/>
        </p:nvSpPr>
        <p:spPr>
          <a:xfrm>
            <a:off x="213775" y="7463375"/>
            <a:ext cx="2952600" cy="2297400"/>
          </a:xfrm>
          <a:prstGeom prst="rect">
            <a:avLst/>
          </a:prstGeom>
          <a:noFill/>
          <a:ln cap="flat" cmpd="sng" w="1905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4" name="Google Shape;30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4950" y="8190827"/>
            <a:ext cx="512988" cy="512988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26"/>
          <p:cNvSpPr/>
          <p:nvPr/>
        </p:nvSpPr>
        <p:spPr>
          <a:xfrm>
            <a:off x="825500" y="4469954"/>
            <a:ext cx="6136200" cy="419400"/>
          </a:xfrm>
          <a:prstGeom prst="roundRect">
            <a:avLst>
              <a:gd fmla="val 16667" name="adj"/>
            </a:avLst>
          </a:prstGeom>
          <a:solidFill>
            <a:srgbClr val="CD373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PRESIDENT: NAME</a:t>
            </a:r>
            <a:endParaRPr sz="2000">
              <a:solidFill>
                <a:srgbClr val="FFFFFF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306" name="Google Shape;306;p26"/>
          <p:cNvSpPr/>
          <p:nvPr/>
        </p:nvSpPr>
        <p:spPr>
          <a:xfrm>
            <a:off x="5168900" y="5087900"/>
            <a:ext cx="2294700" cy="1796100"/>
          </a:xfrm>
          <a:prstGeom prst="rect">
            <a:avLst/>
          </a:prstGeom>
          <a:noFill/>
          <a:ln cap="flat" cmpd="sng" w="1905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7" name="Google Shape;30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3150" y="5635056"/>
            <a:ext cx="512988" cy="482135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26"/>
          <p:cNvSpPr txBox="1"/>
          <p:nvPr/>
        </p:nvSpPr>
        <p:spPr>
          <a:xfrm>
            <a:off x="251875" y="5087900"/>
            <a:ext cx="4777200" cy="17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Describe why they are a leader of this club...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9" name="Google Shape;309;p26"/>
          <p:cNvSpPr/>
          <p:nvPr/>
        </p:nvSpPr>
        <p:spPr>
          <a:xfrm>
            <a:off x="825500" y="6953980"/>
            <a:ext cx="6136200" cy="419400"/>
          </a:xfrm>
          <a:prstGeom prst="roundRect">
            <a:avLst>
              <a:gd fmla="val 16667" name="adj"/>
            </a:avLst>
          </a:prstGeom>
          <a:solidFill>
            <a:srgbClr val="CD373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VP: NAME</a:t>
            </a:r>
            <a:endParaRPr sz="2000">
              <a:solidFill>
                <a:srgbClr val="FFFFFF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310" name="Google Shape;310;p26"/>
          <p:cNvSpPr/>
          <p:nvPr/>
        </p:nvSpPr>
        <p:spPr>
          <a:xfrm>
            <a:off x="5245100" y="2573300"/>
            <a:ext cx="2294700" cy="1796100"/>
          </a:xfrm>
          <a:prstGeom prst="rect">
            <a:avLst/>
          </a:prstGeom>
          <a:noFill/>
          <a:ln cap="flat" cmpd="sng" w="1905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1" name="Google Shape;31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9350" y="3120456"/>
            <a:ext cx="512988" cy="482135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26"/>
          <p:cNvSpPr txBox="1"/>
          <p:nvPr/>
        </p:nvSpPr>
        <p:spPr>
          <a:xfrm>
            <a:off x="328075" y="2573300"/>
            <a:ext cx="4777200" cy="17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Describe why they are a leader of this club...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3" name="Google Shape;313;p26"/>
          <p:cNvSpPr txBox="1"/>
          <p:nvPr/>
        </p:nvSpPr>
        <p:spPr>
          <a:xfrm>
            <a:off x="251875" y="1471875"/>
            <a:ext cx="7287900" cy="10182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Describe the “Club” here… 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7"/>
          <p:cNvSpPr/>
          <p:nvPr/>
        </p:nvSpPr>
        <p:spPr>
          <a:xfrm>
            <a:off x="-23250" y="727950"/>
            <a:ext cx="7818900" cy="326100"/>
          </a:xfrm>
          <a:prstGeom prst="rect">
            <a:avLst/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27"/>
          <p:cNvSpPr txBox="1"/>
          <p:nvPr/>
        </p:nvSpPr>
        <p:spPr>
          <a:xfrm>
            <a:off x="1085850" y="150275"/>
            <a:ext cx="5448300" cy="10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CD3737"/>
                </a:solidFill>
                <a:latin typeface="Lilita One"/>
                <a:ea typeface="Lilita One"/>
                <a:cs typeface="Lilita One"/>
                <a:sym typeface="Lilita One"/>
              </a:rPr>
              <a:t>RUBRIC</a:t>
            </a:r>
            <a:endParaRPr sz="3200">
              <a:solidFill>
                <a:srgbClr val="CD3737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320" name="Google Shape;320;p27"/>
          <p:cNvSpPr/>
          <p:nvPr/>
        </p:nvSpPr>
        <p:spPr>
          <a:xfrm>
            <a:off x="825500" y="289975"/>
            <a:ext cx="1013700" cy="8820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D373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27"/>
          <p:cNvSpPr/>
          <p:nvPr/>
        </p:nvSpPr>
        <p:spPr>
          <a:xfrm>
            <a:off x="5776400" y="289975"/>
            <a:ext cx="1013700" cy="8820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D373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27"/>
          <p:cNvSpPr/>
          <p:nvPr/>
        </p:nvSpPr>
        <p:spPr>
          <a:xfrm>
            <a:off x="6822025" y="150275"/>
            <a:ext cx="641400" cy="5355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D373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27"/>
          <p:cNvSpPr/>
          <p:nvPr/>
        </p:nvSpPr>
        <p:spPr>
          <a:xfrm>
            <a:off x="156575" y="150275"/>
            <a:ext cx="641400" cy="5355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D373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324" name="Google Shape;324;p27"/>
          <p:cNvGraphicFramePr/>
          <p:nvPr/>
        </p:nvGraphicFramePr>
        <p:xfrm>
          <a:off x="460063" y="1417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{BBF199AB-F87C-407C-B1E4-6AE749F5663C}</a:tableStyleId>
              </a:tblPr>
              <a:tblGrid>
                <a:gridCol w="1035525"/>
                <a:gridCol w="3922900"/>
                <a:gridCol w="18938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Lilita One"/>
                          <a:ea typeface="Lilita One"/>
                          <a:cs typeface="Lilita One"/>
                          <a:sym typeface="Lilita One"/>
                        </a:rPr>
                        <a:t>SCORE</a:t>
                      </a:r>
                      <a:endParaRPr sz="2000"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Lilita One"/>
                          <a:ea typeface="Lilita One"/>
                          <a:cs typeface="Lilita One"/>
                          <a:sym typeface="Lilita One"/>
                        </a:rPr>
                        <a:t>CRITERIA</a:t>
                      </a:r>
                      <a:endParaRPr sz="1200"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Lilita One"/>
                          <a:ea typeface="Lilita One"/>
                          <a:cs typeface="Lilita One"/>
                          <a:sym typeface="Lilita One"/>
                        </a:rPr>
                        <a:t>COMMENTS</a:t>
                      </a:r>
                      <a:endParaRPr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Lilita One"/>
                          <a:ea typeface="Lilita One"/>
                          <a:cs typeface="Lilita One"/>
                          <a:sym typeface="Lilita One"/>
                        </a:rPr>
                        <a:t>4</a:t>
                      </a:r>
                      <a:endParaRPr sz="2000"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Roboto"/>
                        <a:buChar char="○"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Each description uses </a:t>
                      </a:r>
                      <a:r>
                        <a:rPr b="1"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ample information</a:t>
                      </a: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 that demonstrates a c</a:t>
                      </a:r>
                      <a:r>
                        <a:rPr b="1"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omprehensive </a:t>
                      </a:r>
                      <a:r>
                        <a:rPr b="1"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understanding</a:t>
                      </a: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 of the individuals &amp; trends of US history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04800" lvl="0" marL="457200" rtl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SzPts val="1200"/>
                        <a:buFont typeface="Roboto"/>
                        <a:buChar char="○"/>
                      </a:pPr>
                      <a:r>
                        <a:rPr b="1"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Thoughtful and creative</a:t>
                      </a: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 connections made consistently throughout the project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04800" lvl="0" marL="457200" rtl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SzPts val="1200"/>
                        <a:buFont typeface="Roboto"/>
                        <a:buChar char="○"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Writing is engaging, creative, and free from major errors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04800" lvl="0" marL="457200" rtl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SzPts val="1200"/>
                        <a:buFont typeface="Roboto"/>
                        <a:buChar char="○"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All images are carefully selected 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Lilita One"/>
                          <a:ea typeface="Lilita One"/>
                          <a:cs typeface="Lilita One"/>
                          <a:sym typeface="Lilita One"/>
                        </a:rPr>
                        <a:t>3</a:t>
                      </a:r>
                      <a:endParaRPr sz="2000"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Roboto"/>
                        <a:buChar char="○"/>
                      </a:pPr>
                      <a:r>
                        <a:rPr b="1"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Inconsistently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uses </a:t>
                      </a:r>
                      <a:r>
                        <a:rPr b="1"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adequate information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that demonstrates an </a:t>
                      </a:r>
                      <a:r>
                        <a:rPr b="1"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understanding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of the individuals &amp; trends of US history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04800" lvl="0" marL="457200" rtl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Roboto"/>
                        <a:buChar char="○"/>
                      </a:pPr>
                      <a:r>
                        <a:rPr b="1"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Logical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connections made in most parts of the project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04800" lvl="0" marL="457200" rtl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Roboto"/>
                        <a:buChar char="○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Writing is free from major errors but may lack creativity 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04800" lvl="0" marL="457200" rtl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200"/>
                        <a:buFont typeface="Roboto"/>
                        <a:buChar char="○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Most images are carefully selected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Lilita One"/>
                          <a:ea typeface="Lilita One"/>
                          <a:cs typeface="Lilita One"/>
                          <a:sym typeface="Lilita One"/>
                        </a:rPr>
                        <a:t>2</a:t>
                      </a:r>
                      <a:endParaRPr sz="2000"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Roboto"/>
                        <a:buChar char="○"/>
                      </a:pPr>
                      <a:r>
                        <a:rPr b="1"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Infrequently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uses </a:t>
                      </a:r>
                      <a:r>
                        <a:rPr b="1"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specific information.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May be more general and thematic. Demonstrates a </a:t>
                      </a:r>
                      <a:r>
                        <a:rPr b="1"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basic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b="1"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understanding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of the individuals &amp; trends of US history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04800" lvl="0" marL="457200" rtl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Roboto"/>
                        <a:buChar char="○"/>
                      </a:pPr>
                      <a:r>
                        <a:rPr b="1"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Logical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connections made in some parts of the project but others may not be explained clearly enough to make connections 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04800" lvl="0" marL="457200" rtl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Roboto"/>
                        <a:buChar char="○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Writing has a number of errors and  lacks creativity 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04800" lvl="0" marL="457200" rtl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200"/>
                        <a:buFont typeface="Roboto"/>
                        <a:buChar char="○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Few images are carefully selected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Lilita One"/>
                          <a:ea typeface="Lilita One"/>
                          <a:cs typeface="Lilita One"/>
                          <a:sym typeface="Lilita One"/>
                        </a:rPr>
                        <a:t>1</a:t>
                      </a:r>
                      <a:endParaRPr sz="2000"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Roboto"/>
                        <a:buChar char="○"/>
                      </a:pPr>
                      <a:r>
                        <a:rPr b="1"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Incomplete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or far too general. Fails to demonstrate a meaningful understanding of individuals and trends.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04800" lvl="0" marL="457200" rtl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Roboto"/>
                        <a:buChar char="○"/>
                      </a:pPr>
                      <a:r>
                        <a:rPr b="1"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Few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connections made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04800" lvl="0" marL="457200" rtl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Roboto"/>
                        <a:buChar char="○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Writing is has errors that distract from readability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04800" lvl="0" marL="457200" rtl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200"/>
                        <a:buFont typeface="Roboto"/>
                        <a:buChar char="○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Images are missing or incomplete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256100" y="1818400"/>
            <a:ext cx="7380900" cy="126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Roboto"/>
                <a:ea typeface="Roboto"/>
                <a:cs typeface="Roboto"/>
                <a:sym typeface="Roboto"/>
              </a:rPr>
              <a:t>YOU WILL BE CREATING A YEARBOOK TO REMINISCE ABOUT ALL THE GOOD TIMES (&amp; BAD TIMES) OF US HISTORY:</a:t>
            </a:r>
            <a:endParaRPr b="1" sz="17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Be creative &amp; have fun, but also show what you have learned by including </a:t>
            </a:r>
            <a:r>
              <a:rPr lang="en" sz="1700">
                <a:latin typeface="Roboto"/>
                <a:ea typeface="Roboto"/>
                <a:cs typeface="Roboto"/>
                <a:sym typeface="Roboto"/>
              </a:rPr>
              <a:t>important</a:t>
            </a:r>
            <a:r>
              <a:rPr lang="en" sz="1700">
                <a:latin typeface="Roboto"/>
                <a:ea typeface="Roboto"/>
                <a:cs typeface="Roboto"/>
                <a:sym typeface="Roboto"/>
              </a:rPr>
              <a:t> factual information.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-23250" y="1521875"/>
            <a:ext cx="7818900" cy="209700"/>
          </a:xfrm>
          <a:prstGeom prst="rect">
            <a:avLst/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64" name="Google Shape;64;p14"/>
          <p:cNvSpPr/>
          <p:nvPr/>
        </p:nvSpPr>
        <p:spPr>
          <a:xfrm>
            <a:off x="-23250" y="1032750"/>
            <a:ext cx="7818900" cy="326100"/>
          </a:xfrm>
          <a:prstGeom prst="rect">
            <a:avLst/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65" name="Google Shape;65;p14"/>
          <p:cNvSpPr txBox="1"/>
          <p:nvPr/>
        </p:nvSpPr>
        <p:spPr>
          <a:xfrm>
            <a:off x="1085850" y="286350"/>
            <a:ext cx="5448300" cy="8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CD3737"/>
                </a:solidFill>
                <a:latin typeface="Lilita One"/>
                <a:ea typeface="Lilita One"/>
                <a:cs typeface="Lilita One"/>
                <a:sym typeface="Lilita One"/>
              </a:rPr>
              <a:t>INSTRUCTIONS</a:t>
            </a:r>
            <a:endParaRPr sz="3800">
              <a:solidFill>
                <a:srgbClr val="CD3737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66" name="Google Shape;66;p14"/>
          <p:cNvSpPr/>
          <p:nvPr/>
        </p:nvSpPr>
        <p:spPr>
          <a:xfrm>
            <a:off x="825500" y="289975"/>
            <a:ext cx="1013700" cy="8820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D373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67" name="Google Shape;67;p14"/>
          <p:cNvSpPr/>
          <p:nvPr/>
        </p:nvSpPr>
        <p:spPr>
          <a:xfrm>
            <a:off x="5776400" y="289975"/>
            <a:ext cx="1013700" cy="8820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D373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68" name="Google Shape;68;p14"/>
          <p:cNvSpPr/>
          <p:nvPr/>
        </p:nvSpPr>
        <p:spPr>
          <a:xfrm>
            <a:off x="6822025" y="150275"/>
            <a:ext cx="641400" cy="5355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D373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69" name="Google Shape;69;p14"/>
          <p:cNvSpPr/>
          <p:nvPr/>
        </p:nvSpPr>
        <p:spPr>
          <a:xfrm>
            <a:off x="156575" y="150275"/>
            <a:ext cx="641400" cy="5355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D373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70" name="Google Shape;70;p14"/>
          <p:cNvSpPr/>
          <p:nvPr/>
        </p:nvSpPr>
        <p:spPr>
          <a:xfrm>
            <a:off x="-23250" y="3242550"/>
            <a:ext cx="7818900" cy="326100"/>
          </a:xfrm>
          <a:prstGeom prst="rect">
            <a:avLst/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LETTER FROM THE EDITOR</a:t>
            </a:r>
            <a:endParaRPr sz="2000">
              <a:solidFill>
                <a:srgbClr val="FFFFFF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256100" y="3614125"/>
            <a:ext cx="72072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EXPLAIN 3 </a:t>
            </a:r>
            <a:r>
              <a:rPr lang="en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-</a:t>
            </a:r>
            <a:r>
              <a:rPr lang="en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4 MAJOR TRENDS HERE. A FEW IDEAS TO CHOOSE FROM ARE INCLUDED, BUT YOU CAN FEEL FREE TO CHOOSE ANY TRENDS YOU WANT THAT ARE NOT LISTED. </a:t>
            </a:r>
            <a:endParaRPr sz="1300"/>
          </a:p>
        </p:txBody>
      </p:sp>
      <p:sp>
        <p:nvSpPr>
          <p:cNvPr id="72" name="Google Shape;72;p14"/>
          <p:cNvSpPr/>
          <p:nvPr/>
        </p:nvSpPr>
        <p:spPr>
          <a:xfrm>
            <a:off x="-23250" y="4385550"/>
            <a:ext cx="7818900" cy="326100"/>
          </a:xfrm>
          <a:prstGeom prst="rect">
            <a:avLst/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SENIOR SUPERLATIVES: MOST LIKELY TO...</a:t>
            </a:r>
            <a:endParaRPr sz="2000">
              <a:solidFill>
                <a:srgbClr val="FFFFFF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256100" y="4757125"/>
            <a:ext cx="7207200" cy="8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NOMINATE A HISTORICAL FIGURE IN EACH CATEGORY</a:t>
            </a:r>
            <a:r>
              <a:rPr lang="en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 DESCRIBE -- BASED ON HISTORICAL INFORMATION -- WHY THEY EARNED THIS “AWARD”</a:t>
            </a: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LAST AWARD IS UP TO YOU. ANYTHING YOU WANT AS LONG AS YOU INCLUDE HISTORICAL EVIDENCE TO BACK THEIR NOMINATION.</a:t>
            </a: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" name="Google Shape;74;p14"/>
          <p:cNvSpPr/>
          <p:nvPr/>
        </p:nvSpPr>
        <p:spPr>
          <a:xfrm>
            <a:off x="-23250" y="6290550"/>
            <a:ext cx="7818900" cy="326100"/>
          </a:xfrm>
          <a:prstGeom prst="rect">
            <a:avLst/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STAR STUDENT MEMORIES</a:t>
            </a:r>
            <a:endParaRPr sz="2000">
              <a:solidFill>
                <a:srgbClr val="FFFFFF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256100" y="6662125"/>
            <a:ext cx="7380900" cy="8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PICK A “STAR STUDENT” FROM EACH HISTORICAL PERIOD &amp; DESCRIBE THEIR BEST MEMORY:</a:t>
            </a: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THIS SHOULD BE WRITTEN IN FIRST PERSON AND INCLUDE REFERENCES TO OTHER IMPORTANT PEOPLE, EVENTS &amp; TERMS. BE THOROUGH IN YOUR INFORMATION, BUT YOU CAN BE CASUAL IN YOUR DICTION IF YOU WOULD LIKE.</a:t>
            </a:r>
            <a:endParaRPr b="1"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" name="Google Shape;76;p14"/>
          <p:cNvSpPr/>
          <p:nvPr/>
        </p:nvSpPr>
        <p:spPr>
          <a:xfrm>
            <a:off x="-23250" y="8119350"/>
            <a:ext cx="7818900" cy="326100"/>
          </a:xfrm>
          <a:prstGeom prst="rect">
            <a:avLst/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CLUBS &amp; ACTIVITIES</a:t>
            </a:r>
            <a:endParaRPr sz="2000">
              <a:solidFill>
                <a:srgbClr val="FFFFFF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256100" y="8490925"/>
            <a:ext cx="7207200" cy="8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CREATE GROUPS FOR HISTORICAL FIGURES BASED ON COMMON INTERESTS AND ATTRIBUTES: </a:t>
            </a:r>
            <a:r>
              <a:rPr lang="en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EACH GROUP MUST HAVE AT LEAST 5 MEMBERS &amp; A PRESIDENT &amp; VP. </a:t>
            </a: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EXPLAIN BRIEFLY WHY THE OFFICERS WOULD BE  LEADERS OF THE CLUB/GROUP.  YOU CAN JUST LIST THE OTHER MEMBERS WITHOUT DESCRIPTION.</a:t>
            </a:r>
            <a:endParaRPr b="1"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/>
          <p:nvPr/>
        </p:nvSpPr>
        <p:spPr>
          <a:xfrm>
            <a:off x="-23250" y="1674275"/>
            <a:ext cx="7818900" cy="209700"/>
          </a:xfrm>
          <a:prstGeom prst="rect">
            <a:avLst/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5"/>
          <p:cNvSpPr/>
          <p:nvPr/>
        </p:nvSpPr>
        <p:spPr>
          <a:xfrm>
            <a:off x="-23250" y="1185150"/>
            <a:ext cx="7818900" cy="326100"/>
          </a:xfrm>
          <a:prstGeom prst="rect">
            <a:avLst/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5"/>
          <p:cNvSpPr txBox="1"/>
          <p:nvPr/>
        </p:nvSpPr>
        <p:spPr>
          <a:xfrm>
            <a:off x="1085850" y="156450"/>
            <a:ext cx="5448300" cy="11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CD3737"/>
                </a:solidFill>
                <a:latin typeface="Lilita One"/>
                <a:ea typeface="Lilita One"/>
                <a:cs typeface="Lilita One"/>
                <a:sym typeface="Lilita One"/>
              </a:rPr>
              <a:t>NOTE FROM THE </a:t>
            </a:r>
            <a:endParaRPr sz="3600">
              <a:solidFill>
                <a:srgbClr val="CD3737"/>
              </a:solidFill>
              <a:latin typeface="Lilita One"/>
              <a:ea typeface="Lilita One"/>
              <a:cs typeface="Lilita One"/>
              <a:sym typeface="Lilita One"/>
            </a:endParaRPr>
          </a:p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CD3737"/>
                </a:solidFill>
                <a:latin typeface="Lilita One"/>
                <a:ea typeface="Lilita One"/>
                <a:cs typeface="Lilita One"/>
                <a:sym typeface="Lilita One"/>
              </a:rPr>
              <a:t>EDITOR-IN-CHIEF</a:t>
            </a:r>
            <a:endParaRPr sz="3600">
              <a:solidFill>
                <a:srgbClr val="CD3737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85" name="Google Shape;85;p15"/>
          <p:cNvSpPr/>
          <p:nvPr/>
        </p:nvSpPr>
        <p:spPr>
          <a:xfrm>
            <a:off x="825500" y="442375"/>
            <a:ext cx="1013700" cy="8820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D373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5"/>
          <p:cNvSpPr/>
          <p:nvPr/>
        </p:nvSpPr>
        <p:spPr>
          <a:xfrm>
            <a:off x="5776400" y="442375"/>
            <a:ext cx="1013700" cy="8820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D373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5"/>
          <p:cNvSpPr/>
          <p:nvPr/>
        </p:nvSpPr>
        <p:spPr>
          <a:xfrm>
            <a:off x="6822025" y="302675"/>
            <a:ext cx="641400" cy="5355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D373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5"/>
          <p:cNvSpPr/>
          <p:nvPr/>
        </p:nvSpPr>
        <p:spPr>
          <a:xfrm>
            <a:off x="156575" y="302675"/>
            <a:ext cx="641400" cy="5355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D373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5"/>
          <p:cNvSpPr txBox="1"/>
          <p:nvPr/>
        </p:nvSpPr>
        <p:spPr>
          <a:xfrm>
            <a:off x="558800" y="5217650"/>
            <a:ext cx="6752100" cy="42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Explain 3 - 4 of the “hottest trends here”. A few ideas to choose from are included, but you can feel free to choose any trends you want that are not listed. ADD 2 IMAGES TO THE TOP OF THE PAGE.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Proper Roles of Government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Women’s Rights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Racial Equality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Making War &amp; Peace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Territorial Expansion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Economic Trends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Cultural Trends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American Values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Political Parties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Literature and Art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" name="Google Shape;90;p15"/>
          <p:cNvSpPr/>
          <p:nvPr/>
        </p:nvSpPr>
        <p:spPr>
          <a:xfrm>
            <a:off x="213775" y="2165350"/>
            <a:ext cx="3585600" cy="2398200"/>
          </a:xfrm>
          <a:prstGeom prst="rect">
            <a:avLst/>
          </a:prstGeom>
          <a:noFill/>
          <a:ln cap="flat" cmpd="sng" w="1905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8825" y="3084062"/>
            <a:ext cx="535500" cy="5355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5"/>
          <p:cNvSpPr/>
          <p:nvPr/>
        </p:nvSpPr>
        <p:spPr>
          <a:xfrm>
            <a:off x="3947575" y="2165350"/>
            <a:ext cx="3585600" cy="2398200"/>
          </a:xfrm>
          <a:prstGeom prst="rect">
            <a:avLst/>
          </a:prstGeom>
          <a:noFill/>
          <a:ln cap="flat" cmpd="sng" w="1905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3" name="Google Shape;9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2625" y="3084062"/>
            <a:ext cx="535500" cy="5355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5"/>
          <p:cNvSpPr/>
          <p:nvPr/>
        </p:nvSpPr>
        <p:spPr>
          <a:xfrm>
            <a:off x="2233075" y="4717350"/>
            <a:ext cx="3585600" cy="446100"/>
          </a:xfrm>
          <a:prstGeom prst="roundRect">
            <a:avLst>
              <a:gd fmla="val 16667" name="adj"/>
            </a:avLst>
          </a:prstGeom>
          <a:solidFill>
            <a:srgbClr val="CD373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THE HOTTEST TRENDS</a:t>
            </a:r>
            <a:endParaRPr sz="2000">
              <a:solidFill>
                <a:srgbClr val="FFFFFF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/>
          <p:nvPr>
            <p:ph type="title"/>
          </p:nvPr>
        </p:nvSpPr>
        <p:spPr>
          <a:xfrm>
            <a:off x="0" y="2133875"/>
            <a:ext cx="7772400" cy="2243400"/>
          </a:xfrm>
          <a:prstGeom prst="rect">
            <a:avLst/>
          </a:prstGeom>
          <a:solidFill>
            <a:srgbClr val="CD3737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800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SUPERLATIVES</a:t>
            </a:r>
            <a:endParaRPr sz="6800">
              <a:solidFill>
                <a:srgbClr val="FFFFFF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100" name="Google Shape;100;p16"/>
          <p:cNvSpPr txBox="1"/>
          <p:nvPr/>
        </p:nvSpPr>
        <p:spPr>
          <a:xfrm>
            <a:off x="977900" y="4749800"/>
            <a:ext cx="6193500" cy="34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NOMINATE A HISTORICAL FIGURE IN EACH CATEGORY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PASTE AN IMAGE OF THEM AND DESCRIBE -- BASED ON HISTORICAL INFORMATION -- WHY THEY EARNED THIS “AWARD”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THE LAST AWARD IS UP TO YOU. ANYTHING YOU WANT AS LONG AS YOU INCLUDE HISTORICAL EVIDENCE TO BACK THEIR NOMINATION.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" name="Google Shape;101;p16"/>
          <p:cNvSpPr/>
          <p:nvPr/>
        </p:nvSpPr>
        <p:spPr>
          <a:xfrm>
            <a:off x="4353975" y="7124700"/>
            <a:ext cx="2328300" cy="2243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Roboto"/>
                <a:ea typeface="Roboto"/>
                <a:cs typeface="Roboto"/>
                <a:sym typeface="Roboto"/>
              </a:rPr>
              <a:t>ADD IMAGES ANYWHERE YOU SEE THE SYMBOL</a:t>
            </a:r>
            <a:endParaRPr b="1" sz="2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2" name="Google Shape;10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0400" y="7480881"/>
            <a:ext cx="827125" cy="827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6"/>
          <p:cNvSpPr/>
          <p:nvPr/>
        </p:nvSpPr>
        <p:spPr>
          <a:xfrm>
            <a:off x="1536675" y="7124700"/>
            <a:ext cx="3003600" cy="2781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Roboto"/>
                <a:ea typeface="Roboto"/>
                <a:cs typeface="Roboto"/>
                <a:sym typeface="Roboto"/>
              </a:rPr>
              <a:t>NOTE: you may NOT use the same historical figures for each section. Feature someone new!</a:t>
            </a:r>
            <a:endParaRPr b="1" sz="2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/>
          <p:nvPr/>
        </p:nvSpPr>
        <p:spPr>
          <a:xfrm>
            <a:off x="-23250" y="1521875"/>
            <a:ext cx="7818900" cy="209700"/>
          </a:xfrm>
          <a:prstGeom prst="rect">
            <a:avLst/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7"/>
          <p:cNvSpPr/>
          <p:nvPr/>
        </p:nvSpPr>
        <p:spPr>
          <a:xfrm>
            <a:off x="-23250" y="1032750"/>
            <a:ext cx="7818900" cy="326100"/>
          </a:xfrm>
          <a:prstGeom prst="rect">
            <a:avLst/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7"/>
          <p:cNvSpPr txBox="1"/>
          <p:nvPr/>
        </p:nvSpPr>
        <p:spPr>
          <a:xfrm>
            <a:off x="1085850" y="476250"/>
            <a:ext cx="5448300" cy="6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CD3737"/>
                </a:solidFill>
                <a:latin typeface="Lilita One"/>
                <a:ea typeface="Lilita One"/>
                <a:cs typeface="Lilita One"/>
                <a:sym typeface="Lilita One"/>
              </a:rPr>
              <a:t>SUPERLATIVES</a:t>
            </a:r>
            <a:endParaRPr sz="3600">
              <a:solidFill>
                <a:srgbClr val="CD3737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111" name="Google Shape;111;p17"/>
          <p:cNvSpPr/>
          <p:nvPr/>
        </p:nvSpPr>
        <p:spPr>
          <a:xfrm>
            <a:off x="825500" y="289975"/>
            <a:ext cx="1013700" cy="8820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D373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7"/>
          <p:cNvSpPr/>
          <p:nvPr/>
        </p:nvSpPr>
        <p:spPr>
          <a:xfrm>
            <a:off x="5776400" y="289975"/>
            <a:ext cx="1013700" cy="8820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D373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7"/>
          <p:cNvSpPr/>
          <p:nvPr/>
        </p:nvSpPr>
        <p:spPr>
          <a:xfrm>
            <a:off x="6822025" y="150275"/>
            <a:ext cx="641400" cy="5355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D373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7"/>
          <p:cNvSpPr/>
          <p:nvPr/>
        </p:nvSpPr>
        <p:spPr>
          <a:xfrm>
            <a:off x="156575" y="150275"/>
            <a:ext cx="641400" cy="5355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D373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7"/>
          <p:cNvSpPr txBox="1"/>
          <p:nvPr/>
        </p:nvSpPr>
        <p:spPr>
          <a:xfrm>
            <a:off x="3376075" y="7376619"/>
            <a:ext cx="4087500" cy="21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Explain why they were nominated for this category.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" name="Google Shape;116;p17"/>
          <p:cNvSpPr/>
          <p:nvPr/>
        </p:nvSpPr>
        <p:spPr>
          <a:xfrm>
            <a:off x="213775" y="7310975"/>
            <a:ext cx="2952600" cy="2297400"/>
          </a:xfrm>
          <a:prstGeom prst="rect">
            <a:avLst/>
          </a:prstGeom>
          <a:noFill/>
          <a:ln cap="flat" cmpd="sng" w="1905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7" name="Google Shape;11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4950" y="8190827"/>
            <a:ext cx="512988" cy="512988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7"/>
          <p:cNvSpPr/>
          <p:nvPr/>
        </p:nvSpPr>
        <p:spPr>
          <a:xfrm>
            <a:off x="3376075" y="9517949"/>
            <a:ext cx="3414000" cy="446100"/>
          </a:xfrm>
          <a:prstGeom prst="roundRect">
            <a:avLst>
              <a:gd fmla="val 16667" name="adj"/>
            </a:avLst>
          </a:prstGeom>
          <a:solidFill>
            <a:srgbClr val="CD373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LEAST LIKELY TO SUCCEED</a:t>
            </a:r>
            <a:endParaRPr sz="2000">
              <a:solidFill>
                <a:srgbClr val="FFFFFF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3376075" y="1890219"/>
            <a:ext cx="4087500" cy="21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Explain why they were nominated for this category.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" name="Google Shape;120;p17"/>
          <p:cNvSpPr/>
          <p:nvPr/>
        </p:nvSpPr>
        <p:spPr>
          <a:xfrm>
            <a:off x="213775" y="1824575"/>
            <a:ext cx="2952600" cy="2297400"/>
          </a:xfrm>
          <a:prstGeom prst="rect">
            <a:avLst/>
          </a:prstGeom>
          <a:noFill/>
          <a:ln cap="flat" cmpd="sng" w="1905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1" name="Google Shape;12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4950" y="2704427"/>
            <a:ext cx="512988" cy="512988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7"/>
          <p:cNvSpPr/>
          <p:nvPr/>
        </p:nvSpPr>
        <p:spPr>
          <a:xfrm>
            <a:off x="3376075" y="4031550"/>
            <a:ext cx="3839700" cy="446100"/>
          </a:xfrm>
          <a:prstGeom prst="roundRect">
            <a:avLst>
              <a:gd fmla="val 16667" name="adj"/>
            </a:avLst>
          </a:prstGeom>
          <a:solidFill>
            <a:srgbClr val="CD373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MOST AWESOME ALL AROUND</a:t>
            </a:r>
            <a:endParaRPr sz="2000">
              <a:solidFill>
                <a:srgbClr val="FFFFFF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123" name="Google Shape;123;p17"/>
          <p:cNvSpPr/>
          <p:nvPr/>
        </p:nvSpPr>
        <p:spPr>
          <a:xfrm>
            <a:off x="4557175" y="4643975"/>
            <a:ext cx="2952600" cy="2297400"/>
          </a:xfrm>
          <a:prstGeom prst="rect">
            <a:avLst/>
          </a:prstGeom>
          <a:noFill/>
          <a:ln cap="flat" cmpd="sng" w="1905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4" name="Google Shape;12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8350" y="5523827"/>
            <a:ext cx="512988" cy="512988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7"/>
          <p:cNvSpPr txBox="1"/>
          <p:nvPr/>
        </p:nvSpPr>
        <p:spPr>
          <a:xfrm>
            <a:off x="251875" y="4633419"/>
            <a:ext cx="4087500" cy="21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Explain why they were nominated for this category.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" name="Google Shape;126;p17"/>
          <p:cNvSpPr/>
          <p:nvPr/>
        </p:nvSpPr>
        <p:spPr>
          <a:xfrm>
            <a:off x="251875" y="6774750"/>
            <a:ext cx="3939000" cy="446100"/>
          </a:xfrm>
          <a:prstGeom prst="roundRect">
            <a:avLst>
              <a:gd fmla="val 16667" name="adj"/>
            </a:avLst>
          </a:prstGeom>
          <a:solidFill>
            <a:srgbClr val="CD373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MOST LIKELY TO GET IN TROUBLE</a:t>
            </a:r>
            <a:endParaRPr sz="2000">
              <a:solidFill>
                <a:srgbClr val="FFFFFF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/>
          <p:nvPr/>
        </p:nvSpPr>
        <p:spPr>
          <a:xfrm>
            <a:off x="-23250" y="1521875"/>
            <a:ext cx="7818900" cy="209700"/>
          </a:xfrm>
          <a:prstGeom prst="rect">
            <a:avLst/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8"/>
          <p:cNvSpPr/>
          <p:nvPr/>
        </p:nvSpPr>
        <p:spPr>
          <a:xfrm>
            <a:off x="-23250" y="1032750"/>
            <a:ext cx="7818900" cy="326100"/>
          </a:xfrm>
          <a:prstGeom prst="rect">
            <a:avLst/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8"/>
          <p:cNvSpPr txBox="1"/>
          <p:nvPr/>
        </p:nvSpPr>
        <p:spPr>
          <a:xfrm>
            <a:off x="1085850" y="476250"/>
            <a:ext cx="5448300" cy="6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CD3737"/>
                </a:solidFill>
                <a:latin typeface="Lilita One"/>
                <a:ea typeface="Lilita One"/>
                <a:cs typeface="Lilita One"/>
                <a:sym typeface="Lilita One"/>
              </a:rPr>
              <a:t>SUPERLATIVES</a:t>
            </a:r>
            <a:endParaRPr sz="3600">
              <a:solidFill>
                <a:srgbClr val="CD3737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134" name="Google Shape;134;p18"/>
          <p:cNvSpPr/>
          <p:nvPr/>
        </p:nvSpPr>
        <p:spPr>
          <a:xfrm>
            <a:off x="825500" y="289975"/>
            <a:ext cx="1013700" cy="8820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D373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8"/>
          <p:cNvSpPr/>
          <p:nvPr/>
        </p:nvSpPr>
        <p:spPr>
          <a:xfrm>
            <a:off x="5776400" y="289975"/>
            <a:ext cx="1013700" cy="8820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D373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8"/>
          <p:cNvSpPr/>
          <p:nvPr/>
        </p:nvSpPr>
        <p:spPr>
          <a:xfrm>
            <a:off x="6822025" y="150275"/>
            <a:ext cx="641400" cy="5355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D373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8"/>
          <p:cNvSpPr/>
          <p:nvPr/>
        </p:nvSpPr>
        <p:spPr>
          <a:xfrm>
            <a:off x="156575" y="150275"/>
            <a:ext cx="641400" cy="5355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D373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8"/>
          <p:cNvSpPr txBox="1"/>
          <p:nvPr/>
        </p:nvSpPr>
        <p:spPr>
          <a:xfrm>
            <a:off x="3376075" y="7376619"/>
            <a:ext cx="4087500" cy="21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Explain why they were nominated for this category.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" name="Google Shape;139;p18"/>
          <p:cNvSpPr/>
          <p:nvPr/>
        </p:nvSpPr>
        <p:spPr>
          <a:xfrm>
            <a:off x="213775" y="7310975"/>
            <a:ext cx="2952600" cy="2297400"/>
          </a:xfrm>
          <a:prstGeom prst="rect">
            <a:avLst/>
          </a:prstGeom>
          <a:noFill/>
          <a:ln cap="flat" cmpd="sng" w="1905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0" name="Google Shape;14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4950" y="8190827"/>
            <a:ext cx="512988" cy="512988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8"/>
          <p:cNvSpPr/>
          <p:nvPr/>
        </p:nvSpPr>
        <p:spPr>
          <a:xfrm>
            <a:off x="3376075" y="9517949"/>
            <a:ext cx="3414000" cy="446100"/>
          </a:xfrm>
          <a:prstGeom prst="roundRect">
            <a:avLst>
              <a:gd fmla="val 16667" name="adj"/>
            </a:avLst>
          </a:prstGeom>
          <a:solidFill>
            <a:srgbClr val="CD373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Lilita One"/>
                <a:ea typeface="Lilita One"/>
                <a:cs typeface="Lilita One"/>
                <a:sym typeface="Lilita One"/>
              </a:rPr>
              <a:t>YOUR OWN CATEGORY</a:t>
            </a:r>
            <a:endParaRPr sz="2000">
              <a:solidFill>
                <a:srgbClr val="FFFFFF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142" name="Google Shape;142;p18"/>
          <p:cNvSpPr txBox="1"/>
          <p:nvPr/>
        </p:nvSpPr>
        <p:spPr>
          <a:xfrm>
            <a:off x="3376075" y="1890219"/>
            <a:ext cx="4087500" cy="21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Explain why they were nominated for this category.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" name="Google Shape;143;p18"/>
          <p:cNvSpPr/>
          <p:nvPr/>
        </p:nvSpPr>
        <p:spPr>
          <a:xfrm>
            <a:off x="213775" y="1824575"/>
            <a:ext cx="2952600" cy="2297400"/>
          </a:xfrm>
          <a:prstGeom prst="rect">
            <a:avLst/>
          </a:prstGeom>
          <a:noFill/>
          <a:ln cap="flat" cmpd="sng" w="1905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4" name="Google Shape;14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4950" y="2704427"/>
            <a:ext cx="512988" cy="512988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8"/>
          <p:cNvSpPr/>
          <p:nvPr/>
        </p:nvSpPr>
        <p:spPr>
          <a:xfrm>
            <a:off x="3376075" y="4031550"/>
            <a:ext cx="3839700" cy="446100"/>
          </a:xfrm>
          <a:prstGeom prst="roundRect">
            <a:avLst>
              <a:gd fmla="val 16667" name="adj"/>
            </a:avLst>
          </a:prstGeom>
          <a:solidFill>
            <a:srgbClr val="CD373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YOUR OWN CATEGORY</a:t>
            </a:r>
            <a:endParaRPr sz="2000">
              <a:solidFill>
                <a:srgbClr val="FFFFFF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146" name="Google Shape;146;p18"/>
          <p:cNvSpPr/>
          <p:nvPr/>
        </p:nvSpPr>
        <p:spPr>
          <a:xfrm>
            <a:off x="4557175" y="4643975"/>
            <a:ext cx="2952600" cy="2297400"/>
          </a:xfrm>
          <a:prstGeom prst="rect">
            <a:avLst/>
          </a:prstGeom>
          <a:noFill/>
          <a:ln cap="flat" cmpd="sng" w="1905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7" name="Google Shape;14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8350" y="5523827"/>
            <a:ext cx="512988" cy="512988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8"/>
          <p:cNvSpPr txBox="1"/>
          <p:nvPr/>
        </p:nvSpPr>
        <p:spPr>
          <a:xfrm>
            <a:off x="251875" y="4633419"/>
            <a:ext cx="4087500" cy="21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Explain why they were nominated for this category.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" name="Google Shape;149;p18"/>
          <p:cNvSpPr/>
          <p:nvPr/>
        </p:nvSpPr>
        <p:spPr>
          <a:xfrm>
            <a:off x="251875" y="6774750"/>
            <a:ext cx="3939000" cy="446100"/>
          </a:xfrm>
          <a:prstGeom prst="roundRect">
            <a:avLst>
              <a:gd fmla="val 16667" name="adj"/>
            </a:avLst>
          </a:prstGeom>
          <a:solidFill>
            <a:srgbClr val="CD373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Lilita One"/>
                <a:ea typeface="Lilita One"/>
                <a:cs typeface="Lilita One"/>
                <a:sym typeface="Lilita One"/>
              </a:rPr>
              <a:t>YOUR OWN CATEGORY</a:t>
            </a:r>
            <a:endParaRPr sz="2000">
              <a:solidFill>
                <a:srgbClr val="FFFFFF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9"/>
          <p:cNvSpPr txBox="1"/>
          <p:nvPr>
            <p:ph type="title"/>
          </p:nvPr>
        </p:nvSpPr>
        <p:spPr>
          <a:xfrm>
            <a:off x="0" y="2133875"/>
            <a:ext cx="7772400" cy="2243400"/>
          </a:xfrm>
          <a:prstGeom prst="rect">
            <a:avLst/>
          </a:prstGeom>
          <a:solidFill>
            <a:srgbClr val="CD3737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800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S</a:t>
            </a:r>
            <a:r>
              <a:rPr lang="en" sz="6800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TAR STUDENT MEMORIES</a:t>
            </a:r>
            <a:endParaRPr sz="6800">
              <a:solidFill>
                <a:srgbClr val="FFFFFF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155" name="Google Shape;155;p19"/>
          <p:cNvSpPr txBox="1"/>
          <p:nvPr/>
        </p:nvSpPr>
        <p:spPr>
          <a:xfrm>
            <a:off x="977900" y="4749800"/>
            <a:ext cx="6193500" cy="34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PICK A “STAR STUDENT” FROM EACH MAJOR HISTORICAL PERIOD &amp; DESCRIBE THEIR “BEST MEMORY”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THIS SHOULD BE WRITTEN IN FIRST PERSON AND INCLUDE REFERENCES TO OTHER IMPORTANT PEOPLE, EVENTS &amp; TERMS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BE THOROUGH IN YOUR INFORMATION, BUT YOU CAN BE CASUAL IN YOUR DICTION IF YOU WOULD LIKE.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" name="Google Shape;156;p19"/>
          <p:cNvSpPr/>
          <p:nvPr/>
        </p:nvSpPr>
        <p:spPr>
          <a:xfrm>
            <a:off x="372525" y="7366000"/>
            <a:ext cx="2328300" cy="2243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Roboto"/>
                <a:ea typeface="Roboto"/>
                <a:cs typeface="Roboto"/>
                <a:sym typeface="Roboto"/>
              </a:rPr>
              <a:t>ADD IMAGES ANYWHERE YOU SEE THE SYMBOL</a:t>
            </a:r>
            <a:endParaRPr b="1" sz="2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7" name="Google Shape;15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8950" y="7722181"/>
            <a:ext cx="827125" cy="82712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9"/>
          <p:cNvSpPr/>
          <p:nvPr/>
        </p:nvSpPr>
        <p:spPr>
          <a:xfrm>
            <a:off x="4656625" y="7097050"/>
            <a:ext cx="3003600" cy="2781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Roboto"/>
                <a:ea typeface="Roboto"/>
                <a:cs typeface="Roboto"/>
                <a:sym typeface="Roboto"/>
              </a:rPr>
              <a:t>NOTE: you may NOT use the same historical figures for each section. Feature someone new!</a:t>
            </a:r>
            <a:endParaRPr b="1" sz="2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0"/>
          <p:cNvSpPr/>
          <p:nvPr/>
        </p:nvSpPr>
        <p:spPr>
          <a:xfrm>
            <a:off x="-23250" y="1521875"/>
            <a:ext cx="7818900" cy="209700"/>
          </a:xfrm>
          <a:prstGeom prst="rect">
            <a:avLst/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0"/>
          <p:cNvSpPr/>
          <p:nvPr/>
        </p:nvSpPr>
        <p:spPr>
          <a:xfrm>
            <a:off x="-23250" y="1032750"/>
            <a:ext cx="7818900" cy="326100"/>
          </a:xfrm>
          <a:prstGeom prst="rect">
            <a:avLst/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0"/>
          <p:cNvSpPr txBox="1"/>
          <p:nvPr/>
        </p:nvSpPr>
        <p:spPr>
          <a:xfrm>
            <a:off x="1085850" y="150275"/>
            <a:ext cx="5448300" cy="10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CD3737"/>
                </a:solidFill>
                <a:latin typeface="Lilita One"/>
                <a:ea typeface="Lilita One"/>
                <a:cs typeface="Lilita One"/>
                <a:sym typeface="Lilita One"/>
              </a:rPr>
              <a:t>STAR STUDENT </a:t>
            </a:r>
            <a:endParaRPr sz="3200">
              <a:solidFill>
                <a:srgbClr val="CD3737"/>
              </a:solidFill>
              <a:latin typeface="Lilita One"/>
              <a:ea typeface="Lilita One"/>
              <a:cs typeface="Lilita One"/>
              <a:sym typeface="Lilita One"/>
            </a:endParaRPr>
          </a:p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CD3737"/>
                </a:solidFill>
                <a:latin typeface="Lilita One"/>
                <a:ea typeface="Lilita One"/>
                <a:cs typeface="Lilita One"/>
                <a:sym typeface="Lilita One"/>
              </a:rPr>
              <a:t>MEMORIES</a:t>
            </a:r>
            <a:endParaRPr sz="3200">
              <a:solidFill>
                <a:srgbClr val="CD3737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166" name="Google Shape;166;p20"/>
          <p:cNvSpPr/>
          <p:nvPr/>
        </p:nvSpPr>
        <p:spPr>
          <a:xfrm>
            <a:off x="825500" y="289975"/>
            <a:ext cx="1013700" cy="8820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D373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167" name="Google Shape;167;p20"/>
          <p:cNvSpPr/>
          <p:nvPr/>
        </p:nvSpPr>
        <p:spPr>
          <a:xfrm>
            <a:off x="5776400" y="289975"/>
            <a:ext cx="1013700" cy="8820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D373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168" name="Google Shape;168;p20"/>
          <p:cNvSpPr/>
          <p:nvPr/>
        </p:nvSpPr>
        <p:spPr>
          <a:xfrm>
            <a:off x="6822025" y="150275"/>
            <a:ext cx="641400" cy="5355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D373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169" name="Google Shape;169;p20"/>
          <p:cNvSpPr/>
          <p:nvPr/>
        </p:nvSpPr>
        <p:spPr>
          <a:xfrm>
            <a:off x="156575" y="150275"/>
            <a:ext cx="641400" cy="5355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D373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170" name="Google Shape;170;p20"/>
          <p:cNvSpPr txBox="1"/>
          <p:nvPr/>
        </p:nvSpPr>
        <p:spPr>
          <a:xfrm>
            <a:off x="3376075" y="7376619"/>
            <a:ext cx="4087500" cy="21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Describe their best memory here… (should be in first person as they witnesses/experienced it) 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1" name="Google Shape;171;p20"/>
          <p:cNvSpPr/>
          <p:nvPr/>
        </p:nvSpPr>
        <p:spPr>
          <a:xfrm>
            <a:off x="213775" y="7310975"/>
            <a:ext cx="2952600" cy="2297400"/>
          </a:xfrm>
          <a:prstGeom prst="rect">
            <a:avLst/>
          </a:prstGeom>
          <a:noFill/>
          <a:ln cap="flat" cmpd="sng" w="1905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2" name="Google Shape;17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4950" y="8190827"/>
            <a:ext cx="512988" cy="512988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0"/>
          <p:cNvSpPr/>
          <p:nvPr/>
        </p:nvSpPr>
        <p:spPr>
          <a:xfrm>
            <a:off x="3376075" y="9517949"/>
            <a:ext cx="3414000" cy="446100"/>
          </a:xfrm>
          <a:prstGeom prst="roundRect">
            <a:avLst>
              <a:gd fmla="val 16667" name="adj"/>
            </a:avLst>
          </a:prstGeom>
          <a:solidFill>
            <a:srgbClr val="CD373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NAME OF PERSON</a:t>
            </a:r>
            <a:endParaRPr sz="2000">
              <a:solidFill>
                <a:srgbClr val="FFFFFF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174" name="Google Shape;174;p20"/>
          <p:cNvSpPr txBox="1"/>
          <p:nvPr/>
        </p:nvSpPr>
        <p:spPr>
          <a:xfrm>
            <a:off x="3376075" y="1890219"/>
            <a:ext cx="4087500" cy="21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Describe their best memory here… (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should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be in first person as they witnesses/experienced it)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5" name="Google Shape;175;p20"/>
          <p:cNvSpPr/>
          <p:nvPr/>
        </p:nvSpPr>
        <p:spPr>
          <a:xfrm>
            <a:off x="213775" y="1824575"/>
            <a:ext cx="2952600" cy="2297400"/>
          </a:xfrm>
          <a:prstGeom prst="rect">
            <a:avLst/>
          </a:prstGeom>
          <a:noFill/>
          <a:ln cap="flat" cmpd="sng" w="1905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6" name="Google Shape;17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4950" y="2704427"/>
            <a:ext cx="512988" cy="512988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0"/>
          <p:cNvSpPr/>
          <p:nvPr/>
        </p:nvSpPr>
        <p:spPr>
          <a:xfrm>
            <a:off x="3376075" y="4031550"/>
            <a:ext cx="3585600" cy="446100"/>
          </a:xfrm>
          <a:prstGeom prst="roundRect">
            <a:avLst>
              <a:gd fmla="val 16667" name="adj"/>
            </a:avLst>
          </a:prstGeom>
          <a:solidFill>
            <a:srgbClr val="CD373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NAME OF PERSON</a:t>
            </a:r>
            <a:endParaRPr sz="2000">
              <a:solidFill>
                <a:srgbClr val="FFFFFF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178" name="Google Shape;178;p20"/>
          <p:cNvSpPr/>
          <p:nvPr/>
        </p:nvSpPr>
        <p:spPr>
          <a:xfrm>
            <a:off x="4557175" y="4643975"/>
            <a:ext cx="2952600" cy="2297400"/>
          </a:xfrm>
          <a:prstGeom prst="rect">
            <a:avLst/>
          </a:prstGeom>
          <a:noFill/>
          <a:ln cap="flat" cmpd="sng" w="1905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9" name="Google Shape;17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8350" y="5523827"/>
            <a:ext cx="512988" cy="512988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0"/>
          <p:cNvSpPr txBox="1"/>
          <p:nvPr/>
        </p:nvSpPr>
        <p:spPr>
          <a:xfrm>
            <a:off x="251875" y="4633419"/>
            <a:ext cx="4087500" cy="21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Describe their best memory here… (should be in first person as they witnesses/experienced it) 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" name="Google Shape;181;p20"/>
          <p:cNvSpPr/>
          <p:nvPr/>
        </p:nvSpPr>
        <p:spPr>
          <a:xfrm>
            <a:off x="251875" y="6774750"/>
            <a:ext cx="3939000" cy="446100"/>
          </a:xfrm>
          <a:prstGeom prst="roundRect">
            <a:avLst>
              <a:gd fmla="val 16667" name="adj"/>
            </a:avLst>
          </a:prstGeom>
          <a:solidFill>
            <a:srgbClr val="CD373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NAME OF PERSON</a:t>
            </a:r>
            <a:endParaRPr sz="2000">
              <a:solidFill>
                <a:srgbClr val="FFFFFF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182" name="Google Shape;182;p20"/>
          <p:cNvSpPr/>
          <p:nvPr/>
        </p:nvSpPr>
        <p:spPr>
          <a:xfrm>
            <a:off x="-2747425" y="2421475"/>
            <a:ext cx="1932600" cy="1610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Roboto"/>
                <a:ea typeface="Roboto"/>
                <a:cs typeface="Roboto"/>
                <a:sym typeface="Roboto"/>
              </a:rPr>
              <a:t>Select from 1492 - 1754</a:t>
            </a:r>
            <a:endParaRPr b="1"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" name="Google Shape;183;p20"/>
          <p:cNvSpPr/>
          <p:nvPr/>
        </p:nvSpPr>
        <p:spPr>
          <a:xfrm>
            <a:off x="-2747425" y="4707475"/>
            <a:ext cx="1932600" cy="1610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Roboto"/>
                <a:ea typeface="Roboto"/>
                <a:cs typeface="Roboto"/>
                <a:sym typeface="Roboto"/>
              </a:rPr>
              <a:t>Select from 1754 - 1800</a:t>
            </a:r>
            <a:endParaRPr b="1"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4" name="Google Shape;184;p20"/>
          <p:cNvSpPr/>
          <p:nvPr/>
        </p:nvSpPr>
        <p:spPr>
          <a:xfrm>
            <a:off x="-2747425" y="7298275"/>
            <a:ext cx="1932600" cy="1610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Roboto"/>
                <a:ea typeface="Roboto"/>
                <a:cs typeface="Roboto"/>
                <a:sym typeface="Roboto"/>
              </a:rPr>
              <a:t>Select from 1800 - 1844</a:t>
            </a:r>
            <a:endParaRPr b="1" sz="2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1"/>
          <p:cNvSpPr/>
          <p:nvPr/>
        </p:nvSpPr>
        <p:spPr>
          <a:xfrm>
            <a:off x="-23250" y="1521875"/>
            <a:ext cx="7818900" cy="209700"/>
          </a:xfrm>
          <a:prstGeom prst="rect">
            <a:avLst/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1"/>
          <p:cNvSpPr/>
          <p:nvPr/>
        </p:nvSpPr>
        <p:spPr>
          <a:xfrm>
            <a:off x="-23250" y="1032750"/>
            <a:ext cx="7818900" cy="326100"/>
          </a:xfrm>
          <a:prstGeom prst="rect">
            <a:avLst/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1"/>
          <p:cNvSpPr txBox="1"/>
          <p:nvPr/>
        </p:nvSpPr>
        <p:spPr>
          <a:xfrm>
            <a:off x="1085850" y="150275"/>
            <a:ext cx="5448300" cy="10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CD3737"/>
                </a:solidFill>
                <a:latin typeface="Lilita One"/>
                <a:ea typeface="Lilita One"/>
                <a:cs typeface="Lilita One"/>
                <a:sym typeface="Lilita One"/>
              </a:rPr>
              <a:t>STAR STUDENT </a:t>
            </a:r>
            <a:endParaRPr sz="3200">
              <a:solidFill>
                <a:srgbClr val="CD3737"/>
              </a:solidFill>
              <a:latin typeface="Lilita One"/>
              <a:ea typeface="Lilita One"/>
              <a:cs typeface="Lilita One"/>
              <a:sym typeface="Lilita One"/>
            </a:endParaRPr>
          </a:p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CD3737"/>
                </a:solidFill>
                <a:latin typeface="Lilita One"/>
                <a:ea typeface="Lilita One"/>
                <a:cs typeface="Lilita One"/>
                <a:sym typeface="Lilita One"/>
              </a:rPr>
              <a:t>MEMORIES</a:t>
            </a:r>
            <a:endParaRPr sz="3200">
              <a:solidFill>
                <a:srgbClr val="CD3737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192" name="Google Shape;192;p21"/>
          <p:cNvSpPr/>
          <p:nvPr/>
        </p:nvSpPr>
        <p:spPr>
          <a:xfrm>
            <a:off x="825500" y="289975"/>
            <a:ext cx="1013700" cy="8820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D373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1"/>
          <p:cNvSpPr/>
          <p:nvPr/>
        </p:nvSpPr>
        <p:spPr>
          <a:xfrm>
            <a:off x="5776400" y="289975"/>
            <a:ext cx="1013700" cy="8820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D373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1"/>
          <p:cNvSpPr/>
          <p:nvPr/>
        </p:nvSpPr>
        <p:spPr>
          <a:xfrm>
            <a:off x="6822025" y="150275"/>
            <a:ext cx="641400" cy="5355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D373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1"/>
          <p:cNvSpPr/>
          <p:nvPr/>
        </p:nvSpPr>
        <p:spPr>
          <a:xfrm>
            <a:off x="156575" y="150275"/>
            <a:ext cx="641400" cy="5355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D373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1"/>
          <p:cNvSpPr txBox="1"/>
          <p:nvPr/>
        </p:nvSpPr>
        <p:spPr>
          <a:xfrm>
            <a:off x="3376075" y="7376619"/>
            <a:ext cx="4087500" cy="21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Describe their best memory here… (should be in first person as they witnesses/experienced it) 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7" name="Google Shape;197;p21"/>
          <p:cNvSpPr/>
          <p:nvPr/>
        </p:nvSpPr>
        <p:spPr>
          <a:xfrm>
            <a:off x="213775" y="7310975"/>
            <a:ext cx="2952600" cy="2297400"/>
          </a:xfrm>
          <a:prstGeom prst="rect">
            <a:avLst/>
          </a:prstGeom>
          <a:noFill/>
          <a:ln cap="flat" cmpd="sng" w="1905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8" name="Google Shape;19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4950" y="8190827"/>
            <a:ext cx="512988" cy="512988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1"/>
          <p:cNvSpPr/>
          <p:nvPr/>
        </p:nvSpPr>
        <p:spPr>
          <a:xfrm>
            <a:off x="3376075" y="9517949"/>
            <a:ext cx="3414000" cy="446100"/>
          </a:xfrm>
          <a:prstGeom prst="roundRect">
            <a:avLst>
              <a:gd fmla="val 16667" name="adj"/>
            </a:avLst>
          </a:prstGeom>
          <a:solidFill>
            <a:srgbClr val="CD373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NAME OF PERSON</a:t>
            </a:r>
            <a:endParaRPr sz="2000">
              <a:solidFill>
                <a:srgbClr val="FFFFFF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200" name="Google Shape;200;p21"/>
          <p:cNvSpPr txBox="1"/>
          <p:nvPr/>
        </p:nvSpPr>
        <p:spPr>
          <a:xfrm>
            <a:off x="3376075" y="1890219"/>
            <a:ext cx="4087500" cy="21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Describe their best memory here… (should be in first person as they witnesses/experienced it)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1" name="Google Shape;201;p21"/>
          <p:cNvSpPr/>
          <p:nvPr/>
        </p:nvSpPr>
        <p:spPr>
          <a:xfrm>
            <a:off x="213775" y="1824575"/>
            <a:ext cx="2952600" cy="2297400"/>
          </a:xfrm>
          <a:prstGeom prst="rect">
            <a:avLst/>
          </a:prstGeom>
          <a:noFill/>
          <a:ln cap="flat" cmpd="sng" w="1905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2" name="Google Shape;20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4950" y="2704427"/>
            <a:ext cx="512988" cy="512988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1"/>
          <p:cNvSpPr/>
          <p:nvPr/>
        </p:nvSpPr>
        <p:spPr>
          <a:xfrm>
            <a:off x="3376075" y="4031550"/>
            <a:ext cx="3585600" cy="446100"/>
          </a:xfrm>
          <a:prstGeom prst="roundRect">
            <a:avLst>
              <a:gd fmla="val 16667" name="adj"/>
            </a:avLst>
          </a:prstGeom>
          <a:solidFill>
            <a:srgbClr val="CD373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NAME OF PERSON</a:t>
            </a:r>
            <a:endParaRPr sz="2000">
              <a:solidFill>
                <a:srgbClr val="FFFFFF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204" name="Google Shape;204;p21"/>
          <p:cNvSpPr/>
          <p:nvPr/>
        </p:nvSpPr>
        <p:spPr>
          <a:xfrm>
            <a:off x="4557175" y="4643975"/>
            <a:ext cx="2952600" cy="2297400"/>
          </a:xfrm>
          <a:prstGeom prst="rect">
            <a:avLst/>
          </a:prstGeom>
          <a:noFill/>
          <a:ln cap="flat" cmpd="sng" w="1905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5" name="Google Shape;20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8350" y="5523827"/>
            <a:ext cx="512988" cy="512988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1"/>
          <p:cNvSpPr txBox="1"/>
          <p:nvPr/>
        </p:nvSpPr>
        <p:spPr>
          <a:xfrm>
            <a:off x="251875" y="4633419"/>
            <a:ext cx="4087500" cy="21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Describe their best memory here… (should be in first person as they witnesses/experienced it) 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7" name="Google Shape;207;p21"/>
          <p:cNvSpPr/>
          <p:nvPr/>
        </p:nvSpPr>
        <p:spPr>
          <a:xfrm>
            <a:off x="251875" y="6774750"/>
            <a:ext cx="3939000" cy="446100"/>
          </a:xfrm>
          <a:prstGeom prst="roundRect">
            <a:avLst>
              <a:gd fmla="val 16667" name="adj"/>
            </a:avLst>
          </a:prstGeom>
          <a:solidFill>
            <a:srgbClr val="CD373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NAME OF PERSON</a:t>
            </a:r>
            <a:endParaRPr sz="2000">
              <a:solidFill>
                <a:srgbClr val="FFFFFF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208" name="Google Shape;208;p21"/>
          <p:cNvSpPr/>
          <p:nvPr/>
        </p:nvSpPr>
        <p:spPr>
          <a:xfrm>
            <a:off x="-2747425" y="2421475"/>
            <a:ext cx="1932600" cy="1610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Roboto"/>
                <a:ea typeface="Roboto"/>
                <a:cs typeface="Roboto"/>
                <a:sym typeface="Roboto"/>
              </a:rPr>
              <a:t>Select from 1848 - 1877</a:t>
            </a:r>
            <a:endParaRPr b="1"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9" name="Google Shape;209;p21"/>
          <p:cNvSpPr/>
          <p:nvPr/>
        </p:nvSpPr>
        <p:spPr>
          <a:xfrm>
            <a:off x="-2747425" y="4707475"/>
            <a:ext cx="1932600" cy="1610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Roboto"/>
                <a:ea typeface="Roboto"/>
                <a:cs typeface="Roboto"/>
                <a:sym typeface="Roboto"/>
              </a:rPr>
              <a:t>Select from 1877 - 1900</a:t>
            </a:r>
            <a:endParaRPr b="1"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0" name="Google Shape;210;p21"/>
          <p:cNvSpPr/>
          <p:nvPr/>
        </p:nvSpPr>
        <p:spPr>
          <a:xfrm>
            <a:off x="-2747425" y="7298275"/>
            <a:ext cx="1932600" cy="1610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Roboto"/>
                <a:ea typeface="Roboto"/>
                <a:cs typeface="Roboto"/>
                <a:sym typeface="Roboto"/>
              </a:rPr>
              <a:t>Select from 1900 - 1932</a:t>
            </a:r>
            <a:endParaRPr b="1" sz="2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